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96"/>
  </p:notesMasterIdLst>
  <p:handoutMasterIdLst>
    <p:handoutMasterId r:id="rId97"/>
  </p:handoutMasterIdLst>
  <p:sldIdLst>
    <p:sldId id="405" r:id="rId3"/>
    <p:sldId id="379" r:id="rId4"/>
    <p:sldId id="434" r:id="rId5"/>
    <p:sldId id="1162" r:id="rId6"/>
    <p:sldId id="380" r:id="rId7"/>
    <p:sldId id="469" r:id="rId8"/>
    <p:sldId id="526" r:id="rId9"/>
    <p:sldId id="1163" r:id="rId10"/>
    <p:sldId id="1164" r:id="rId11"/>
    <p:sldId id="1165" r:id="rId12"/>
    <p:sldId id="1166" r:id="rId13"/>
    <p:sldId id="269" r:id="rId14"/>
    <p:sldId id="532" r:id="rId15"/>
    <p:sldId id="1168" r:id="rId16"/>
    <p:sldId id="1167" r:id="rId17"/>
    <p:sldId id="341" r:id="rId18"/>
    <p:sldId id="399" r:id="rId19"/>
    <p:sldId id="387" r:id="rId20"/>
    <p:sldId id="407" r:id="rId21"/>
    <p:sldId id="423" r:id="rId22"/>
    <p:sldId id="530" r:id="rId23"/>
    <p:sldId id="531" r:id="rId24"/>
    <p:sldId id="436" r:id="rId25"/>
    <p:sldId id="523" r:id="rId26"/>
    <p:sldId id="470" r:id="rId27"/>
    <p:sldId id="411" r:id="rId28"/>
    <p:sldId id="484" r:id="rId29"/>
    <p:sldId id="410" r:id="rId30"/>
    <p:sldId id="412" r:id="rId31"/>
    <p:sldId id="413" r:id="rId32"/>
    <p:sldId id="414" r:id="rId33"/>
    <p:sldId id="415" r:id="rId34"/>
    <p:sldId id="437" r:id="rId35"/>
    <p:sldId id="418" r:id="rId36"/>
    <p:sldId id="295" r:id="rId37"/>
    <p:sldId id="485" r:id="rId38"/>
    <p:sldId id="1169" r:id="rId39"/>
    <p:sldId id="395" r:id="rId40"/>
    <p:sldId id="435" r:id="rId41"/>
    <p:sldId id="1176" r:id="rId42"/>
    <p:sldId id="335" r:id="rId43"/>
    <p:sldId id="506" r:id="rId44"/>
    <p:sldId id="424" r:id="rId45"/>
    <p:sldId id="292" r:id="rId46"/>
    <p:sldId id="486" r:id="rId47"/>
    <p:sldId id="578" r:id="rId48"/>
    <p:sldId id="455" r:id="rId49"/>
    <p:sldId id="447" r:id="rId50"/>
    <p:sldId id="450" r:id="rId51"/>
    <p:sldId id="448" r:id="rId52"/>
    <p:sldId id="445" r:id="rId53"/>
    <p:sldId id="451" r:id="rId54"/>
    <p:sldId id="522" r:id="rId55"/>
    <p:sldId id="527" r:id="rId56"/>
    <p:sldId id="479" r:id="rId57"/>
    <p:sldId id="497" r:id="rId58"/>
    <p:sldId id="498" r:id="rId59"/>
    <p:sldId id="579" r:id="rId60"/>
    <p:sldId id="504" r:id="rId61"/>
    <p:sldId id="502" r:id="rId62"/>
    <p:sldId id="503" r:id="rId63"/>
    <p:sldId id="519" r:id="rId64"/>
    <p:sldId id="396" r:id="rId65"/>
    <p:sldId id="467" r:id="rId66"/>
    <p:sldId id="428" r:id="rId67"/>
    <p:sldId id="488" r:id="rId68"/>
    <p:sldId id="580" r:id="rId69"/>
    <p:sldId id="524" r:id="rId70"/>
    <p:sldId id="581" r:id="rId71"/>
    <p:sldId id="489" r:id="rId72"/>
    <p:sldId id="582" r:id="rId73"/>
    <p:sldId id="473" r:id="rId74"/>
    <p:sldId id="477" r:id="rId75"/>
    <p:sldId id="478" r:id="rId76"/>
    <p:sldId id="496" r:id="rId77"/>
    <p:sldId id="1170" r:id="rId78"/>
    <p:sldId id="505" r:id="rId79"/>
    <p:sldId id="525" r:id="rId80"/>
    <p:sldId id="1171" r:id="rId81"/>
    <p:sldId id="1172" r:id="rId82"/>
    <p:sldId id="1173" r:id="rId83"/>
    <p:sldId id="507" r:id="rId84"/>
    <p:sldId id="510" r:id="rId85"/>
    <p:sldId id="565" r:id="rId86"/>
    <p:sldId id="398" r:id="rId87"/>
    <p:sldId id="388" r:id="rId88"/>
    <p:sldId id="302" r:id="rId89"/>
    <p:sldId id="397" r:id="rId90"/>
    <p:sldId id="1174" r:id="rId91"/>
    <p:sldId id="1175" r:id="rId92"/>
    <p:sldId id="400" r:id="rId93"/>
    <p:sldId id="344" r:id="rId94"/>
    <p:sldId id="325" r:id="rId95"/>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2"/>
    <p:restoredTop sz="77329"/>
  </p:normalViewPr>
  <p:slideViewPr>
    <p:cSldViewPr>
      <p:cViewPr varScale="1">
        <p:scale>
          <a:sx n="107" d="100"/>
          <a:sy n="107" d="100"/>
        </p:scale>
        <p:origin x="2736" y="176"/>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4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RCPT TO: &lt;&gt; notify=</a:t>
            </a:r>
            <a:r>
              <a:rPr lang="en-US" altLang="x-none" dirty="0" err="1">
                <a:ea typeface="ＭＳ Ｐゴシック" charset="-128"/>
              </a:rPr>
              <a:t>success,failure</a:t>
            </a:r>
            <a:endParaRPr lang="en-US" altLang="x-none" dirty="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21</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22</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14197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4004885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332814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092575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extLst>
      <p:ext uri="{BB962C8B-B14F-4D97-AF65-F5344CB8AC3E}">
        <p14:creationId xmlns:p14="http://schemas.microsoft.com/office/powerpoint/2010/main" val="1609693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extLst>
      <p:ext uri="{BB962C8B-B14F-4D97-AF65-F5344CB8AC3E}">
        <p14:creationId xmlns:p14="http://schemas.microsoft.com/office/powerpoint/2010/main" val="2575131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extLst>
      <p:ext uri="{BB962C8B-B14F-4D97-AF65-F5344CB8AC3E}">
        <p14:creationId xmlns:p14="http://schemas.microsoft.com/office/powerpoint/2010/main" val="2407962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302183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69976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480235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628078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623287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7672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969890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extLst>
      <p:ext uri="{BB962C8B-B14F-4D97-AF65-F5344CB8AC3E}">
        <p14:creationId xmlns:p14="http://schemas.microsoft.com/office/powerpoint/2010/main" val="2310284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extLst>
      <p:ext uri="{BB962C8B-B14F-4D97-AF65-F5344CB8AC3E}">
        <p14:creationId xmlns:p14="http://schemas.microsoft.com/office/powerpoint/2010/main" val="3531768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extLst>
      <p:ext uri="{BB962C8B-B14F-4D97-AF65-F5344CB8AC3E}">
        <p14:creationId xmlns:p14="http://schemas.microsoft.com/office/powerpoint/2010/main" val="3703959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extLst>
      <p:ext uri="{BB962C8B-B14F-4D97-AF65-F5344CB8AC3E}">
        <p14:creationId xmlns:p14="http://schemas.microsoft.com/office/powerpoint/2010/main" val="6430041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523869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672010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582105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157806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1467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032032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0115296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155451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www.cisco.com</a:t>
            </a:r>
            <a:r>
              <a:rPr lang="en-US" altLang="x-none" dirty="0">
                <a:ea typeface="ＭＳ Ｐゴシック" charset="-128"/>
              </a:rPr>
              <a:t>/</a:t>
            </a:r>
            <a:r>
              <a:rPr lang="en-US" altLang="x-none" dirty="0" err="1">
                <a:ea typeface="ＭＳ Ｐゴシック" charset="-128"/>
              </a:rPr>
              <a:t>en</a:t>
            </a:r>
            <a:r>
              <a:rPr lang="en-US" altLang="x-none" dirty="0">
                <a:ea typeface="ＭＳ Ｐゴシック" charset="-128"/>
              </a:rPr>
              <a:t>/US/solutions/collateral/ns341/ns525/ns537/ns705/ns827/white_paper_c11-481360.pdf</a:t>
            </a:r>
          </a:p>
        </p:txBody>
      </p:sp>
    </p:spTree>
    <p:extLst>
      <p:ext uri="{BB962C8B-B14F-4D97-AF65-F5344CB8AC3E}">
        <p14:creationId xmlns:p14="http://schemas.microsoft.com/office/powerpoint/2010/main" val="38337826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4167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894542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198531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26186868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87901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78</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7764554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79</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573074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80</a:t>
            </a:fld>
            <a:endParaRPr lang="en-US" altLang="x-none"/>
          </a:p>
        </p:txBody>
      </p:sp>
    </p:spTree>
    <p:extLst>
      <p:ext uri="{BB962C8B-B14F-4D97-AF65-F5344CB8AC3E}">
        <p14:creationId xmlns:p14="http://schemas.microsoft.com/office/powerpoint/2010/main" val="31759178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657470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94164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3098864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85411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0557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6322365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29246589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1227138" y="712788"/>
            <a:ext cx="4854575" cy="3643312"/>
          </a:xfrm>
          <a:ln/>
        </p:spPr>
      </p:sp>
      <p:sp>
        <p:nvSpPr>
          <p:cNvPr id="34818"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6305" tIns="48156" rIns="96305" bIns="48156"/>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42864962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0249811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8077592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http://www.classicrotaryphones.com/new-england-operators2_big.jpg</a:t>
            </a:r>
          </a:p>
        </p:txBody>
      </p:sp>
    </p:spTree>
    <p:extLst>
      <p:ext uri="{BB962C8B-B14F-4D97-AF65-F5344CB8AC3E}">
        <p14:creationId xmlns:p14="http://schemas.microsoft.com/office/powerpoint/2010/main" val="2231306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2769516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6735038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227138" y="712788"/>
            <a:ext cx="4854575" cy="3643312"/>
          </a:xfrm>
          <a:ln/>
        </p:spPr>
      </p:sp>
      <p:sp>
        <p:nvSpPr>
          <p:cNvPr id="47106"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6305" tIns="48156" rIns="96305" bIns="48156"/>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203933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9/11/22</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9/11/22</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9/11/22</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9/11/22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9/11/22</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9/11/22</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9/11/22</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9/11/22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9/11/22</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9/11/22</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tiff"/><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4.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 Id="rId9" Type="http://schemas.openxmlformats.org/officeDocument/2006/relationships/image" Target="../media/image23.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25.png"/><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4.w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4.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7.tiff"/></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3" Type="http://schemas.openxmlformats.org/officeDocument/2006/relationships/notesSlide" Target="../notesSlides/notesSlide34.xml"/><Relationship Id="rId7" Type="http://schemas.openxmlformats.org/officeDocument/2006/relationships/image" Target="../media/image41.png"/><Relationship Id="rId12"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45.emf"/><Relationship Id="rId5" Type="http://schemas.openxmlformats.org/officeDocument/2006/relationships/image" Target="../media/image40.png"/><Relationship Id="rId15" Type="http://schemas.openxmlformats.org/officeDocument/2006/relationships/image" Target="../media/image49.png"/><Relationship Id="rId10" Type="http://schemas.openxmlformats.org/officeDocument/2006/relationships/image" Target="../media/image44.emf"/><Relationship Id="rId4" Type="http://schemas.openxmlformats.org/officeDocument/2006/relationships/oleObject" Target="../embeddings/oleObject10.bin"/><Relationship Id="rId9" Type="http://schemas.openxmlformats.org/officeDocument/2006/relationships/image" Target="../media/image43.wmf"/><Relationship Id="rId14" Type="http://schemas.openxmlformats.org/officeDocument/2006/relationships/image" Target="../media/image48.emf"/></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image" Target="../media/image72.wmf"/><Relationship Id="rId7" Type="http://schemas.openxmlformats.org/officeDocument/2006/relationships/image" Target="../media/image76.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5.wmf"/><Relationship Id="rId5" Type="http://schemas.openxmlformats.org/officeDocument/2006/relationships/image" Target="../media/image74.emf"/><Relationship Id="rId10" Type="http://schemas.openxmlformats.org/officeDocument/2006/relationships/image" Target="../media/image79.png"/><Relationship Id="rId4" Type="http://schemas.openxmlformats.org/officeDocument/2006/relationships/image" Target="../media/image73.wmf"/><Relationship Id="rId9" Type="http://schemas.openxmlformats.org/officeDocument/2006/relationships/image" Target="../media/image78.emf"/></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3" Type="http://schemas.openxmlformats.org/officeDocument/2006/relationships/notesSlide" Target="../notesSlides/notesSlide49.xml"/><Relationship Id="rId7" Type="http://schemas.openxmlformats.org/officeDocument/2006/relationships/image" Target="../media/image41.png"/><Relationship Id="rId12"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45.emf"/><Relationship Id="rId5" Type="http://schemas.openxmlformats.org/officeDocument/2006/relationships/image" Target="../media/image40.png"/><Relationship Id="rId15" Type="http://schemas.openxmlformats.org/officeDocument/2006/relationships/image" Target="../media/image49.png"/><Relationship Id="rId10" Type="http://schemas.openxmlformats.org/officeDocument/2006/relationships/image" Target="../media/image44.emf"/><Relationship Id="rId4" Type="http://schemas.openxmlformats.org/officeDocument/2006/relationships/oleObject" Target="../embeddings/oleObject12.bin"/><Relationship Id="rId9" Type="http://schemas.openxmlformats.org/officeDocument/2006/relationships/image" Target="../media/image43.wmf"/><Relationship Id="rId14" Type="http://schemas.openxmlformats.org/officeDocument/2006/relationships/image" Target="../media/image48.emf"/></Relationships>
</file>

<file path=ppt/slides/_rels/slide63.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9.png"/><Relationship Id="rId4" Type="http://schemas.openxmlformats.org/officeDocument/2006/relationships/oleObject" Target="../embeddings/oleObject14.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3" Type="http://schemas.openxmlformats.org/officeDocument/2006/relationships/notesSlide" Target="../notesSlides/notesSlide69.xml"/><Relationship Id="rId7" Type="http://schemas.openxmlformats.org/officeDocument/2006/relationships/image" Target="../media/image41.png"/><Relationship Id="rId12"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image" Target="../media/image45.emf"/><Relationship Id="rId5" Type="http://schemas.openxmlformats.org/officeDocument/2006/relationships/image" Target="../media/image40.png"/><Relationship Id="rId15" Type="http://schemas.openxmlformats.org/officeDocument/2006/relationships/image" Target="../media/image49.png"/><Relationship Id="rId10" Type="http://schemas.openxmlformats.org/officeDocument/2006/relationships/image" Target="../media/image44.emf"/><Relationship Id="rId4" Type="http://schemas.openxmlformats.org/officeDocument/2006/relationships/oleObject" Target="../embeddings/oleObject15.bin"/><Relationship Id="rId9" Type="http://schemas.openxmlformats.org/officeDocument/2006/relationships/image" Target="../media/image43.wmf"/><Relationship Id="rId14" Type="http://schemas.openxmlformats.org/officeDocument/2006/relationships/image" Target="../media/image48.emf"/></Relationships>
</file>

<file path=ppt/slides/_rels/slide85.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notesSlide" Target="../notesSlides/notesSlide70.xml"/><Relationship Id="rId7" Type="http://schemas.openxmlformats.org/officeDocument/2006/relationships/image" Target="../media/image43.wmf"/><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05.emf"/><Relationship Id="rId11" Type="http://schemas.openxmlformats.org/officeDocument/2006/relationships/oleObject" Target="../embeddings/oleObject18.bin"/><Relationship Id="rId5" Type="http://schemas.openxmlformats.org/officeDocument/2006/relationships/image" Target="../media/image41.png"/><Relationship Id="rId10" Type="http://schemas.openxmlformats.org/officeDocument/2006/relationships/image" Target="../media/image108.emf"/><Relationship Id="rId4" Type="http://schemas.openxmlformats.org/officeDocument/2006/relationships/oleObject" Target="../embeddings/oleObject17.bin"/><Relationship Id="rId9" Type="http://schemas.openxmlformats.org/officeDocument/2006/relationships/image" Target="../media/image107.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oleObject" Target="../embeddings/oleObject19.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111.png"/><Relationship Id="rId4" Type="http://schemas.openxmlformats.org/officeDocument/2006/relationships/oleObject" Target="../embeddings/oleObject20.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a:xfrm>
            <a:off x="687386" y="1758950"/>
            <a:ext cx="7781925" cy="1473200"/>
          </a:xfrm>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7" y="3499237"/>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a:t>
            </a:r>
            <a:r>
              <a:rPr lang="en-US" altLang="zh-CN" sz="2400" dirty="0">
                <a:ea typeface="ＭＳ Ｐゴシック" charset="-128"/>
              </a:rPr>
              <a:t>2</a:t>
            </a:r>
            <a:r>
              <a:rPr lang="en-US" altLang="x-none" sz="2400" dirty="0">
                <a:ea typeface="ＭＳ Ｐゴシック" charset="-128"/>
              </a:rPr>
              <a:t>/</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13</a:t>
            </a:r>
            <a:r>
              <a:rPr lang="en-US" altLang="x-none" sz="2000" dirty="0">
                <a:ea typeface="ＭＳ Ｐゴシック" charset="-128"/>
              </a:rPr>
              <a:t>/20</a:t>
            </a:r>
            <a:r>
              <a:rPr lang="en-US" altLang="zh-CN" sz="2000" dirty="0">
                <a:ea typeface="ＭＳ Ｐゴシック" charset="-128"/>
              </a:rPr>
              <a:t>22</a:t>
            </a:r>
            <a:endParaRPr lang="en-US" altLang="x-none" sz="2000" dirty="0">
              <a:ea typeface="ＭＳ Ｐゴシック" charset="-128"/>
            </a:endParaRPr>
          </a:p>
        </p:txBody>
      </p:sp>
      <p:sp>
        <p:nvSpPr>
          <p:cNvPr id="2" name="TextBox 1">
            <a:extLst>
              <a:ext uri="{FF2B5EF4-FFF2-40B4-BE49-F238E27FC236}">
                <a16:creationId xmlns:a16="http://schemas.microsoft.com/office/drawing/2014/main" id="{9E695C6D-D2E6-4E46-8DBA-DDD17C9A6656}"/>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1C89-CCFA-AF44-93FA-B659949FA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80" y="1610716"/>
            <a:ext cx="3098800" cy="2370351"/>
          </a:xfrm>
          <a:prstGeom prst="rect">
            <a:avLst/>
          </a:prstGeom>
        </p:spPr>
      </p:pic>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overseas</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10</a:t>
            </a:fld>
            <a:endParaRPr lang="en-US" altLang="x-none"/>
          </a:p>
        </p:txBody>
      </p:sp>
      <p:pic>
        <p:nvPicPr>
          <p:cNvPr id="7" name="图片 3">
            <a:extLst>
              <a:ext uri="{FF2B5EF4-FFF2-40B4-BE49-F238E27FC236}">
                <a16:creationId xmlns:a16="http://schemas.microsoft.com/office/drawing/2014/main" id="{75C23124-8563-6E44-9036-A1A7F718FAA4}"/>
              </a:ext>
            </a:extLst>
          </p:cNvPr>
          <p:cNvPicPr>
            <a:picLocks noChangeAspect="1"/>
          </p:cNvPicPr>
          <p:nvPr/>
        </p:nvPicPr>
        <p:blipFill>
          <a:blip r:embed="rId3"/>
          <a:stretch>
            <a:fillRect/>
          </a:stretch>
        </p:blipFill>
        <p:spPr>
          <a:xfrm>
            <a:off x="4371298" y="2091559"/>
            <a:ext cx="3154512" cy="1201719"/>
          </a:xfrm>
          <a:prstGeom prst="rect">
            <a:avLst/>
          </a:prstGeom>
        </p:spPr>
      </p:pic>
      <p:pic>
        <p:nvPicPr>
          <p:cNvPr id="8" name="Picture 7">
            <a:extLst>
              <a:ext uri="{FF2B5EF4-FFF2-40B4-BE49-F238E27FC236}">
                <a16:creationId xmlns:a16="http://schemas.microsoft.com/office/drawing/2014/main" id="{49974BCA-F9BB-5C4A-86A9-3C525D7FFF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2435" y="3262542"/>
            <a:ext cx="2717800" cy="1358900"/>
          </a:xfrm>
          <a:prstGeom prst="rect">
            <a:avLst/>
          </a:prstGeom>
        </p:spPr>
      </p:pic>
      <p:pic>
        <p:nvPicPr>
          <p:cNvPr id="10" name="图片 1">
            <a:extLst>
              <a:ext uri="{FF2B5EF4-FFF2-40B4-BE49-F238E27FC236}">
                <a16:creationId xmlns:a16="http://schemas.microsoft.com/office/drawing/2014/main" id="{5D849321-AA4D-634F-846F-0E1090F9B5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5156" y="3306446"/>
            <a:ext cx="2967918" cy="1417113"/>
          </a:xfrm>
          <a:prstGeom prst="rect">
            <a:avLst/>
          </a:prstGeom>
        </p:spPr>
      </p:pic>
      <p:grpSp>
        <p:nvGrpSpPr>
          <p:cNvPr id="11" name="组合 7">
            <a:extLst>
              <a:ext uri="{FF2B5EF4-FFF2-40B4-BE49-F238E27FC236}">
                <a16:creationId xmlns:a16="http://schemas.microsoft.com/office/drawing/2014/main" id="{025A1191-928B-E74E-AF3C-00AA6A736D41}"/>
              </a:ext>
            </a:extLst>
          </p:cNvPr>
          <p:cNvGrpSpPr/>
          <p:nvPr/>
        </p:nvGrpSpPr>
        <p:grpSpPr>
          <a:xfrm>
            <a:off x="2550354" y="5666899"/>
            <a:ext cx="4125839" cy="1046930"/>
            <a:chOff x="3804345" y="3564592"/>
            <a:chExt cx="4125839" cy="1046930"/>
          </a:xfrm>
        </p:grpSpPr>
        <p:pic>
          <p:nvPicPr>
            <p:cNvPr id="12" name="图片 5">
              <a:extLst>
                <a:ext uri="{FF2B5EF4-FFF2-40B4-BE49-F238E27FC236}">
                  <a16:creationId xmlns:a16="http://schemas.microsoft.com/office/drawing/2014/main" id="{BDE501DF-B8C3-2E4C-83A7-C665D3EC029C}"/>
                </a:ext>
              </a:extLst>
            </p:cNvPr>
            <p:cNvPicPr>
              <a:picLocks noChangeAspect="1"/>
            </p:cNvPicPr>
            <p:nvPr/>
          </p:nvPicPr>
          <p:blipFill>
            <a:blip r:embed="rId6"/>
            <a:stretch>
              <a:fillRect/>
            </a:stretch>
          </p:blipFill>
          <p:spPr>
            <a:xfrm>
              <a:off x="3804345" y="3564592"/>
              <a:ext cx="2581275" cy="781050"/>
            </a:xfrm>
            <a:prstGeom prst="rect">
              <a:avLst/>
            </a:prstGeom>
          </p:spPr>
        </p:pic>
        <p:pic>
          <p:nvPicPr>
            <p:cNvPr id="13" name="图片 6">
              <a:extLst>
                <a:ext uri="{FF2B5EF4-FFF2-40B4-BE49-F238E27FC236}">
                  <a16:creationId xmlns:a16="http://schemas.microsoft.com/office/drawing/2014/main" id="{E891DD8F-F7E5-5440-BA6E-AA46C15F2A8D}"/>
                </a:ext>
              </a:extLst>
            </p:cNvPr>
            <p:cNvPicPr>
              <a:picLocks noChangeAspect="1"/>
            </p:cNvPicPr>
            <p:nvPr/>
          </p:nvPicPr>
          <p:blipFill>
            <a:blip r:embed="rId7"/>
            <a:stretch>
              <a:fillRect/>
            </a:stretch>
          </p:blipFill>
          <p:spPr>
            <a:xfrm>
              <a:off x="3805859" y="4268622"/>
              <a:ext cx="4124325" cy="342900"/>
            </a:xfrm>
            <a:prstGeom prst="rect">
              <a:avLst/>
            </a:prstGeom>
          </p:spPr>
        </p:pic>
      </p:grpSp>
      <p:pic>
        <p:nvPicPr>
          <p:cNvPr id="14" name="Picture 13">
            <a:extLst>
              <a:ext uri="{FF2B5EF4-FFF2-40B4-BE49-F238E27FC236}">
                <a16:creationId xmlns:a16="http://schemas.microsoft.com/office/drawing/2014/main" id="{BFE6369D-BE02-E24A-8966-A919F345D1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7924" y="4808457"/>
            <a:ext cx="5645150" cy="756325"/>
          </a:xfrm>
          <a:prstGeom prst="rect">
            <a:avLst/>
          </a:prstGeom>
        </p:spPr>
      </p:pic>
    </p:spTree>
    <p:extLst>
      <p:ext uri="{BB962C8B-B14F-4D97-AF65-F5344CB8AC3E}">
        <p14:creationId xmlns:p14="http://schemas.microsoft.com/office/powerpoint/2010/main" val="303635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domestically</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11</a:t>
            </a:fld>
            <a:endParaRPr lang="en-US" altLang="x-none"/>
          </a:p>
        </p:txBody>
      </p:sp>
      <p:pic>
        <p:nvPicPr>
          <p:cNvPr id="14" name="Picture 13">
            <a:extLst>
              <a:ext uri="{FF2B5EF4-FFF2-40B4-BE49-F238E27FC236}">
                <a16:creationId xmlns:a16="http://schemas.microsoft.com/office/drawing/2014/main" id="{1719DEE0-35A8-2343-90EA-B64F047F8B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4193" y="4336446"/>
            <a:ext cx="1062930" cy="1403071"/>
          </a:xfrm>
          <a:prstGeom prst="rect">
            <a:avLst/>
          </a:prstGeom>
        </p:spPr>
      </p:pic>
      <p:pic>
        <p:nvPicPr>
          <p:cNvPr id="15" name="Picture 14">
            <a:extLst>
              <a:ext uri="{FF2B5EF4-FFF2-40B4-BE49-F238E27FC236}">
                <a16:creationId xmlns:a16="http://schemas.microsoft.com/office/drawing/2014/main" id="{A45BFE03-CDEF-0749-939B-8A1D5FED04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0033" y="4367339"/>
            <a:ext cx="989549" cy="1399504"/>
          </a:xfrm>
          <a:prstGeom prst="rect">
            <a:avLst/>
          </a:prstGeom>
        </p:spPr>
      </p:pic>
      <p:pic>
        <p:nvPicPr>
          <p:cNvPr id="16" name="图片 6">
            <a:extLst>
              <a:ext uri="{FF2B5EF4-FFF2-40B4-BE49-F238E27FC236}">
                <a16:creationId xmlns:a16="http://schemas.microsoft.com/office/drawing/2014/main" id="{9A258FB6-AB08-FD45-AC43-C3920BAAFD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0033" y="2360221"/>
            <a:ext cx="1017893" cy="1244093"/>
          </a:xfrm>
          <a:prstGeom prst="rect">
            <a:avLst/>
          </a:prstGeom>
        </p:spPr>
      </p:pic>
      <p:pic>
        <p:nvPicPr>
          <p:cNvPr id="6" name="Picture 5">
            <a:extLst>
              <a:ext uri="{FF2B5EF4-FFF2-40B4-BE49-F238E27FC236}">
                <a16:creationId xmlns:a16="http://schemas.microsoft.com/office/drawing/2014/main" id="{C597493E-B6D9-2D4D-9ACD-5DB27F31B7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2384" y="4293094"/>
            <a:ext cx="1175423" cy="1429837"/>
          </a:xfrm>
          <a:prstGeom prst="rect">
            <a:avLst/>
          </a:prstGeom>
        </p:spPr>
      </p:pic>
      <p:pic>
        <p:nvPicPr>
          <p:cNvPr id="18" name="Picture 17">
            <a:extLst>
              <a:ext uri="{FF2B5EF4-FFF2-40B4-BE49-F238E27FC236}">
                <a16:creationId xmlns:a16="http://schemas.microsoft.com/office/drawing/2014/main" id="{A273B862-F4B7-9744-B3C0-D4BB4B57BA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4756" y="2335333"/>
            <a:ext cx="1139842" cy="1288459"/>
          </a:xfrm>
          <a:prstGeom prst="rect">
            <a:avLst/>
          </a:prstGeom>
        </p:spPr>
      </p:pic>
      <p:sp>
        <p:nvSpPr>
          <p:cNvPr id="21" name="TextBox 20">
            <a:extLst>
              <a:ext uri="{FF2B5EF4-FFF2-40B4-BE49-F238E27FC236}">
                <a16:creationId xmlns:a16="http://schemas.microsoft.com/office/drawing/2014/main" id="{73EDA987-5196-2140-95AF-00248FA43027}"/>
              </a:ext>
            </a:extLst>
          </p:cNvPr>
          <p:cNvSpPr txBox="1"/>
          <p:nvPr/>
        </p:nvSpPr>
        <p:spPr>
          <a:xfrm>
            <a:off x="6131500" y="3688775"/>
            <a:ext cx="1313180" cy="584775"/>
          </a:xfrm>
          <a:prstGeom prst="rect">
            <a:avLst/>
          </a:prstGeom>
          <a:noFill/>
        </p:spPr>
        <p:txBody>
          <a:bodyPr wrap="none" rtlCol="0">
            <a:spAutoFit/>
          </a:bodyPr>
          <a:lstStyle/>
          <a:p>
            <a:r>
              <a:rPr lang="en-US" sz="1600" dirty="0" err="1">
                <a:latin typeface="+mn-lt"/>
                <a:ea typeface="ＭＳ Ｐゴシック" charset="0"/>
              </a:rPr>
              <a:t>Ling</a:t>
            </a:r>
            <a:r>
              <a:rPr lang="en-US" altLang="zh-CN" sz="1600" dirty="0" err="1">
                <a:latin typeface="+mn-lt"/>
                <a:ea typeface="ＭＳ Ｐゴシック" charset="0"/>
              </a:rPr>
              <a:t>he</a:t>
            </a:r>
            <a:r>
              <a:rPr lang="zh-CN" altLang="en-US" sz="1600" dirty="0">
                <a:latin typeface="+mn-lt"/>
                <a:ea typeface="ＭＳ Ｐゴシック" charset="0"/>
              </a:rPr>
              <a:t> </a:t>
            </a:r>
            <a:r>
              <a:rPr lang="en-US" altLang="zh-CN" sz="1600" dirty="0">
                <a:latin typeface="+mn-lt"/>
                <a:ea typeface="ＭＳ Ｐゴシック" charset="0"/>
              </a:rPr>
              <a:t>Kong</a:t>
            </a:r>
          </a:p>
          <a:p>
            <a:r>
              <a:rPr lang="en-US" altLang="zh-CN" sz="1600" dirty="0">
                <a:latin typeface="+mn-lt"/>
                <a:ea typeface="ＭＳ Ｐゴシック" charset="0"/>
              </a:rPr>
              <a:t>SJTU</a:t>
            </a:r>
            <a:endParaRPr lang="en-US" sz="1600" dirty="0">
              <a:latin typeface="+mn-lt"/>
              <a:ea typeface="ＭＳ Ｐゴシック" charset="0"/>
            </a:endParaRPr>
          </a:p>
        </p:txBody>
      </p:sp>
      <p:sp>
        <p:nvSpPr>
          <p:cNvPr id="22" name="TextBox 21">
            <a:extLst>
              <a:ext uri="{FF2B5EF4-FFF2-40B4-BE49-F238E27FC236}">
                <a16:creationId xmlns:a16="http://schemas.microsoft.com/office/drawing/2014/main" id="{98C9F60B-06B3-AF4A-87B8-CC6F0A237034}"/>
              </a:ext>
            </a:extLst>
          </p:cNvPr>
          <p:cNvSpPr txBox="1"/>
          <p:nvPr/>
        </p:nvSpPr>
        <p:spPr>
          <a:xfrm>
            <a:off x="2049119" y="5742771"/>
            <a:ext cx="1117614" cy="584775"/>
          </a:xfrm>
          <a:prstGeom prst="rect">
            <a:avLst/>
          </a:prstGeom>
          <a:noFill/>
        </p:spPr>
        <p:txBody>
          <a:bodyPr wrap="none" rtlCol="0">
            <a:spAutoFit/>
          </a:bodyPr>
          <a:lstStyle/>
          <a:p>
            <a:r>
              <a:rPr lang="en-US" altLang="zh-CN" sz="1600" dirty="0">
                <a:latin typeface="+mn-lt"/>
                <a:ea typeface="ＭＳ Ｐゴシック" charset="0"/>
              </a:rPr>
              <a:t>Chen</a:t>
            </a:r>
            <a:r>
              <a:rPr lang="zh-CN" altLang="en-US" sz="1600" dirty="0">
                <a:latin typeface="+mn-lt"/>
                <a:ea typeface="ＭＳ Ｐゴシック" charset="0"/>
              </a:rPr>
              <a:t> </a:t>
            </a:r>
            <a:r>
              <a:rPr lang="en-US" altLang="zh-CN" sz="1600" dirty="0">
                <a:latin typeface="+mn-lt"/>
                <a:ea typeface="ＭＳ Ｐゴシック" charset="0"/>
              </a:rPr>
              <a:t>Tian</a:t>
            </a:r>
          </a:p>
          <a:p>
            <a:r>
              <a:rPr lang="en-US" altLang="zh-CN" sz="1600" dirty="0">
                <a:latin typeface="+mn-lt"/>
                <a:ea typeface="ＭＳ Ｐゴシック" charset="0"/>
              </a:rPr>
              <a:t>NJU</a:t>
            </a:r>
            <a:endParaRPr lang="en-US" sz="1600" dirty="0">
              <a:latin typeface="+mn-lt"/>
              <a:ea typeface="ＭＳ Ｐゴシック" charset="0"/>
            </a:endParaRPr>
          </a:p>
        </p:txBody>
      </p:sp>
      <p:sp>
        <p:nvSpPr>
          <p:cNvPr id="23" name="TextBox 22">
            <a:extLst>
              <a:ext uri="{FF2B5EF4-FFF2-40B4-BE49-F238E27FC236}">
                <a16:creationId xmlns:a16="http://schemas.microsoft.com/office/drawing/2014/main" id="{7F4F28D4-0D38-8B4D-956B-AFFC4F1AB941}"/>
              </a:ext>
            </a:extLst>
          </p:cNvPr>
          <p:cNvSpPr txBox="1"/>
          <p:nvPr/>
        </p:nvSpPr>
        <p:spPr>
          <a:xfrm>
            <a:off x="3335438" y="3690461"/>
            <a:ext cx="1160895" cy="584775"/>
          </a:xfrm>
          <a:prstGeom prst="rect">
            <a:avLst/>
          </a:prstGeom>
          <a:noFill/>
        </p:spPr>
        <p:txBody>
          <a:bodyPr wrap="none" rtlCol="0">
            <a:spAutoFit/>
          </a:bodyPr>
          <a:lstStyle/>
          <a:p>
            <a:r>
              <a:rPr lang="en-US" altLang="zh-CN" sz="1600" dirty="0">
                <a:latin typeface="+mn-lt"/>
                <a:ea typeface="ＭＳ Ｐゴシック" charset="0"/>
              </a:rPr>
              <a:t>Tong</a:t>
            </a:r>
            <a:r>
              <a:rPr lang="zh-CN" altLang="en-US" sz="1600" dirty="0">
                <a:latin typeface="+mn-lt"/>
                <a:ea typeface="ＭＳ Ｐゴシック" charset="0"/>
              </a:rPr>
              <a:t> </a:t>
            </a:r>
            <a:r>
              <a:rPr lang="en-US" altLang="zh-CN" sz="1600" dirty="0">
                <a:latin typeface="+mn-lt"/>
                <a:ea typeface="ＭＳ Ｐゴシック" charset="0"/>
              </a:rPr>
              <a:t>Yang</a:t>
            </a:r>
          </a:p>
          <a:p>
            <a:r>
              <a:rPr lang="en-US" altLang="zh-CN" sz="1600" dirty="0">
                <a:latin typeface="+mn-lt"/>
                <a:ea typeface="ＭＳ Ｐゴシック" charset="0"/>
              </a:rPr>
              <a:t>PKU</a:t>
            </a:r>
            <a:endParaRPr lang="en-US" sz="1600" dirty="0">
              <a:latin typeface="+mn-lt"/>
              <a:ea typeface="ＭＳ Ｐゴシック" charset="0"/>
            </a:endParaRPr>
          </a:p>
        </p:txBody>
      </p:sp>
      <p:sp>
        <p:nvSpPr>
          <p:cNvPr id="24" name="TextBox 23">
            <a:extLst>
              <a:ext uri="{FF2B5EF4-FFF2-40B4-BE49-F238E27FC236}">
                <a16:creationId xmlns:a16="http://schemas.microsoft.com/office/drawing/2014/main" id="{58557505-AAAB-5F48-B987-77EB7879AE92}"/>
              </a:ext>
            </a:extLst>
          </p:cNvPr>
          <p:cNvSpPr txBox="1"/>
          <p:nvPr/>
        </p:nvSpPr>
        <p:spPr>
          <a:xfrm>
            <a:off x="4727755" y="5739517"/>
            <a:ext cx="1225014" cy="584775"/>
          </a:xfrm>
          <a:prstGeom prst="rect">
            <a:avLst/>
          </a:prstGeom>
          <a:noFill/>
        </p:spPr>
        <p:txBody>
          <a:bodyPr wrap="none" rtlCol="0">
            <a:spAutoFit/>
          </a:bodyPr>
          <a:lstStyle/>
          <a:p>
            <a:r>
              <a:rPr lang="en-US" altLang="zh-CN" sz="1600" dirty="0">
                <a:latin typeface="+mn-lt"/>
                <a:ea typeface="ＭＳ Ｐゴシック" charset="0"/>
              </a:rPr>
              <a:t>Qiao</a:t>
            </a:r>
            <a:r>
              <a:rPr lang="zh-CN" altLang="en-US" sz="1600" dirty="0">
                <a:latin typeface="+mn-lt"/>
                <a:ea typeface="ＭＳ Ｐゴシック" charset="0"/>
              </a:rPr>
              <a:t> </a:t>
            </a:r>
            <a:r>
              <a:rPr lang="en-US" altLang="zh-CN" sz="1600" dirty="0">
                <a:latin typeface="+mn-lt"/>
                <a:ea typeface="ＭＳ Ｐゴシック" charset="0"/>
              </a:rPr>
              <a:t>Xiang</a:t>
            </a:r>
          </a:p>
          <a:p>
            <a:r>
              <a:rPr lang="en-US" altLang="zh-CN" sz="1600" dirty="0">
                <a:latin typeface="+mn-lt"/>
                <a:ea typeface="ＭＳ Ｐゴシック" charset="0"/>
              </a:rPr>
              <a:t>XMU</a:t>
            </a:r>
            <a:endParaRPr lang="en-US" sz="1600" dirty="0">
              <a:latin typeface="+mn-lt"/>
              <a:ea typeface="ＭＳ Ｐゴシック" charset="0"/>
            </a:endParaRPr>
          </a:p>
        </p:txBody>
      </p:sp>
      <p:sp>
        <p:nvSpPr>
          <p:cNvPr id="25" name="TextBox 24">
            <a:extLst>
              <a:ext uri="{FF2B5EF4-FFF2-40B4-BE49-F238E27FC236}">
                <a16:creationId xmlns:a16="http://schemas.microsoft.com/office/drawing/2014/main" id="{390A60D9-7D68-504B-924A-493E1F1F386A}"/>
              </a:ext>
            </a:extLst>
          </p:cNvPr>
          <p:cNvSpPr txBox="1"/>
          <p:nvPr/>
        </p:nvSpPr>
        <p:spPr>
          <a:xfrm>
            <a:off x="6292617" y="5739516"/>
            <a:ext cx="928459" cy="584775"/>
          </a:xfrm>
          <a:prstGeom prst="rect">
            <a:avLst/>
          </a:prstGeom>
          <a:noFill/>
        </p:spPr>
        <p:txBody>
          <a:bodyPr wrap="none" rtlCol="0">
            <a:spAutoFit/>
          </a:bodyPr>
          <a:lstStyle/>
          <a:p>
            <a:r>
              <a:rPr lang="en-US" altLang="zh-CN" sz="1600" dirty="0">
                <a:latin typeface="+mn-lt"/>
                <a:ea typeface="ＭＳ Ｐゴシック" charset="0"/>
              </a:rPr>
              <a:t>Lu</a:t>
            </a:r>
            <a:r>
              <a:rPr lang="zh-CN" altLang="en-US" sz="1600" dirty="0">
                <a:latin typeface="+mn-lt"/>
                <a:ea typeface="ＭＳ Ｐゴシック" charset="0"/>
              </a:rPr>
              <a:t> </a:t>
            </a:r>
            <a:r>
              <a:rPr lang="en-US" altLang="zh-CN" sz="1600" dirty="0">
                <a:latin typeface="+mn-lt"/>
                <a:ea typeface="ＭＳ Ｐゴシック" charset="0"/>
              </a:rPr>
              <a:t>Tang</a:t>
            </a:r>
          </a:p>
          <a:p>
            <a:r>
              <a:rPr lang="en-US" altLang="zh-CN" sz="1600" dirty="0">
                <a:latin typeface="+mn-lt"/>
                <a:ea typeface="ＭＳ Ｐゴシック" charset="0"/>
              </a:rPr>
              <a:t>XMU</a:t>
            </a:r>
            <a:endParaRPr lang="en-US" sz="1600" dirty="0">
              <a:latin typeface="+mn-lt"/>
              <a:ea typeface="ＭＳ Ｐゴシック" charset="0"/>
            </a:endParaRPr>
          </a:p>
        </p:txBody>
      </p:sp>
      <p:pic>
        <p:nvPicPr>
          <p:cNvPr id="26" name="Picture 25">
            <a:extLst>
              <a:ext uri="{FF2B5EF4-FFF2-40B4-BE49-F238E27FC236}">
                <a16:creationId xmlns:a16="http://schemas.microsoft.com/office/drawing/2014/main" id="{0CF58F88-D9C9-684C-8A39-15F5A91BE7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9119" y="2304959"/>
            <a:ext cx="1019626" cy="1359501"/>
          </a:xfrm>
          <a:prstGeom prst="rect">
            <a:avLst/>
          </a:prstGeom>
        </p:spPr>
      </p:pic>
      <p:sp>
        <p:nvSpPr>
          <p:cNvPr id="27" name="TextBox 26">
            <a:extLst>
              <a:ext uri="{FF2B5EF4-FFF2-40B4-BE49-F238E27FC236}">
                <a16:creationId xmlns:a16="http://schemas.microsoft.com/office/drawing/2014/main" id="{0E6E15C8-76FA-B14F-8E90-DB621C67D328}"/>
              </a:ext>
            </a:extLst>
          </p:cNvPr>
          <p:cNvSpPr txBox="1"/>
          <p:nvPr/>
        </p:nvSpPr>
        <p:spPr>
          <a:xfrm>
            <a:off x="2171591" y="3708319"/>
            <a:ext cx="861134" cy="584775"/>
          </a:xfrm>
          <a:prstGeom prst="rect">
            <a:avLst/>
          </a:prstGeom>
          <a:noFill/>
        </p:spPr>
        <p:txBody>
          <a:bodyPr wrap="none" rtlCol="0">
            <a:spAutoFit/>
          </a:bodyPr>
          <a:lstStyle/>
          <a:p>
            <a:r>
              <a:rPr lang="en-US" altLang="zh-CN" sz="1600" dirty="0">
                <a:latin typeface="+mn-lt"/>
                <a:ea typeface="ＭＳ Ｐゴシック" charset="0"/>
              </a:rPr>
              <a:t>Xin</a:t>
            </a:r>
            <a:r>
              <a:rPr lang="zh-CN" altLang="en-US" sz="1600" dirty="0">
                <a:latin typeface="+mn-lt"/>
                <a:ea typeface="ＭＳ Ｐゴシック" charset="0"/>
              </a:rPr>
              <a:t> </a:t>
            </a:r>
            <a:r>
              <a:rPr lang="en-US" altLang="zh-CN" sz="1600" dirty="0" err="1">
                <a:latin typeface="+mn-lt"/>
                <a:ea typeface="ＭＳ Ｐゴシック" charset="0"/>
              </a:rPr>
              <a:t>Jin</a:t>
            </a:r>
            <a:endParaRPr lang="en-US" altLang="zh-CN" sz="1600" dirty="0">
              <a:latin typeface="+mn-lt"/>
              <a:ea typeface="ＭＳ Ｐゴシック" charset="0"/>
            </a:endParaRP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28" name="Picture 27">
            <a:extLst>
              <a:ext uri="{FF2B5EF4-FFF2-40B4-BE49-F238E27FC236}">
                <a16:creationId xmlns:a16="http://schemas.microsoft.com/office/drawing/2014/main" id="{23993EB9-934D-2642-B5B8-2A9D8212CD0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4193" y="2322797"/>
            <a:ext cx="1066749" cy="1377783"/>
          </a:xfrm>
          <a:prstGeom prst="rect">
            <a:avLst/>
          </a:prstGeom>
        </p:spPr>
      </p:pic>
      <p:sp>
        <p:nvSpPr>
          <p:cNvPr id="29" name="TextBox 28">
            <a:extLst>
              <a:ext uri="{FF2B5EF4-FFF2-40B4-BE49-F238E27FC236}">
                <a16:creationId xmlns:a16="http://schemas.microsoft.com/office/drawing/2014/main" id="{0829383F-A068-9B4B-A1BD-66B7BE5294C0}"/>
              </a:ext>
            </a:extLst>
          </p:cNvPr>
          <p:cNvSpPr txBox="1"/>
          <p:nvPr/>
        </p:nvSpPr>
        <p:spPr>
          <a:xfrm>
            <a:off x="4727755" y="3692994"/>
            <a:ext cx="1282722" cy="584775"/>
          </a:xfrm>
          <a:prstGeom prst="rect">
            <a:avLst/>
          </a:prstGeom>
          <a:noFill/>
        </p:spPr>
        <p:txBody>
          <a:bodyPr wrap="none" rtlCol="0">
            <a:spAutoFit/>
          </a:bodyPr>
          <a:lstStyle/>
          <a:p>
            <a:r>
              <a:rPr lang="en-US" altLang="zh-CN" sz="1600" dirty="0" err="1">
                <a:latin typeface="+mn-lt"/>
                <a:ea typeface="ＭＳ Ｐゴシック" charset="0"/>
              </a:rPr>
              <a:t>Chenren</a:t>
            </a:r>
            <a:r>
              <a:rPr lang="zh-CN" altLang="en-US" sz="1600" dirty="0">
                <a:latin typeface="+mn-lt"/>
                <a:ea typeface="ＭＳ Ｐゴシック" charset="0"/>
              </a:rPr>
              <a:t> </a:t>
            </a:r>
            <a:r>
              <a:rPr lang="en-US" altLang="zh-CN" sz="1600" dirty="0">
                <a:latin typeface="+mn-lt"/>
                <a:ea typeface="ＭＳ Ｐゴシック" charset="0"/>
              </a:rPr>
              <a:t>Xu</a:t>
            </a: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30" name="Picture 29">
            <a:extLst>
              <a:ext uri="{FF2B5EF4-FFF2-40B4-BE49-F238E27FC236}">
                <a16:creationId xmlns:a16="http://schemas.microsoft.com/office/drawing/2014/main" id="{0EAE052E-A74D-E34A-B428-F4EA726C4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4756" y="4319229"/>
            <a:ext cx="1180256" cy="1403702"/>
          </a:xfrm>
          <a:prstGeom prst="rect">
            <a:avLst/>
          </a:prstGeom>
        </p:spPr>
      </p:pic>
      <p:sp>
        <p:nvSpPr>
          <p:cNvPr id="31" name="TextBox 30">
            <a:extLst>
              <a:ext uri="{FF2B5EF4-FFF2-40B4-BE49-F238E27FC236}">
                <a16:creationId xmlns:a16="http://schemas.microsoft.com/office/drawing/2014/main" id="{FC963C08-B328-F148-BCFE-917D4BD27295}"/>
              </a:ext>
            </a:extLst>
          </p:cNvPr>
          <p:cNvSpPr txBox="1"/>
          <p:nvPr/>
        </p:nvSpPr>
        <p:spPr>
          <a:xfrm>
            <a:off x="3268147" y="5739517"/>
            <a:ext cx="1265090" cy="584775"/>
          </a:xfrm>
          <a:prstGeom prst="rect">
            <a:avLst/>
          </a:prstGeom>
          <a:noFill/>
        </p:spPr>
        <p:txBody>
          <a:bodyPr wrap="none" rtlCol="0">
            <a:spAutoFit/>
          </a:bodyPr>
          <a:lstStyle/>
          <a:p>
            <a:r>
              <a:rPr lang="en-US" altLang="zh-CN" sz="1600" dirty="0">
                <a:latin typeface="+mn-lt"/>
                <a:ea typeface="ＭＳ Ｐゴシック" charset="0"/>
              </a:rPr>
              <a:t>Peng</a:t>
            </a:r>
            <a:r>
              <a:rPr lang="zh-CN" altLang="en-US" sz="1600" dirty="0">
                <a:latin typeface="+mn-lt"/>
                <a:ea typeface="ＭＳ Ｐゴシック" charset="0"/>
              </a:rPr>
              <a:t> </a:t>
            </a:r>
            <a:r>
              <a:rPr lang="en-US" altLang="zh-CN" sz="1600" dirty="0">
                <a:latin typeface="+mn-lt"/>
                <a:ea typeface="ＭＳ Ｐゴシック" charset="0"/>
              </a:rPr>
              <a:t>Zhang</a:t>
            </a:r>
          </a:p>
          <a:p>
            <a:r>
              <a:rPr lang="en-US" altLang="zh-CN" sz="1600" dirty="0">
                <a:latin typeface="+mn-lt"/>
                <a:ea typeface="ＭＳ Ｐゴシック" charset="0"/>
              </a:rPr>
              <a:t>XJTU</a:t>
            </a:r>
            <a:endParaRPr lang="en-US" sz="1600" dirty="0">
              <a:latin typeface="+mn-lt"/>
              <a:ea typeface="ＭＳ Ｐゴシック" charset="0"/>
            </a:endParaRPr>
          </a:p>
        </p:txBody>
      </p:sp>
      <p:sp>
        <p:nvSpPr>
          <p:cNvPr id="32" name="Rounded Rectangle 31">
            <a:extLst>
              <a:ext uri="{FF2B5EF4-FFF2-40B4-BE49-F238E27FC236}">
                <a16:creationId xmlns:a16="http://schemas.microsoft.com/office/drawing/2014/main" id="{DEF535F5-C24C-0945-9686-270308315B4C}"/>
              </a:ext>
            </a:extLst>
          </p:cNvPr>
          <p:cNvSpPr/>
          <p:nvPr/>
        </p:nvSpPr>
        <p:spPr bwMode="auto">
          <a:xfrm>
            <a:off x="1454150" y="4654550"/>
            <a:ext cx="6248400" cy="914400"/>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mn-lt"/>
              </a:rPr>
              <a:t>If</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you</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are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interested</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working</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with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me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on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research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projects,</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please</a:t>
            </a:r>
            <a:r>
              <a:rPr kumimoji="0" lang="zh-CN" altLang="en-US" sz="1800" b="0" i="0" u="none" strike="noStrike" cap="none" normalizeH="0" baseline="0" dirty="0">
                <a:ln>
                  <a:noFill/>
                </a:ln>
                <a:solidFill>
                  <a:schemeClr val="bg1"/>
                </a:solidFill>
                <a:effectLst/>
                <a:latin typeface="+mn-lt"/>
              </a:rPr>
              <a:t> </a:t>
            </a:r>
            <a:r>
              <a:rPr lang="en-US" altLang="zh-CN" sz="1800" dirty="0">
                <a:solidFill>
                  <a:schemeClr val="bg1"/>
                </a:solidFill>
                <a:latin typeface="+mn-lt"/>
              </a:rPr>
              <a:t>send</a:t>
            </a:r>
            <a:r>
              <a:rPr lang="zh-CN" altLang="en-US" sz="1800" dirty="0">
                <a:solidFill>
                  <a:schemeClr val="bg1"/>
                </a:solidFill>
                <a:latin typeface="+mn-lt"/>
              </a:rPr>
              <a:t> </a:t>
            </a:r>
            <a:r>
              <a:rPr lang="en-US" altLang="zh-CN" sz="1800" dirty="0">
                <a:solidFill>
                  <a:schemeClr val="bg1"/>
                </a:solidFill>
                <a:latin typeface="+mn-lt"/>
              </a:rPr>
              <a:t>me</a:t>
            </a:r>
            <a:r>
              <a:rPr lang="zh-CN" altLang="en-US" sz="1800" dirty="0">
                <a:solidFill>
                  <a:schemeClr val="bg1"/>
                </a:solidFill>
                <a:latin typeface="+mn-lt"/>
              </a:rPr>
              <a:t> </a:t>
            </a:r>
            <a:r>
              <a:rPr lang="en-US" altLang="zh-CN" sz="1800" dirty="0">
                <a:solidFill>
                  <a:schemeClr val="bg1"/>
                </a:solidFill>
                <a:latin typeface="+mn-lt"/>
              </a:rPr>
              <a:t>an</a:t>
            </a:r>
            <a:r>
              <a:rPr lang="zh-CN" altLang="en-US" sz="1800" dirty="0">
                <a:solidFill>
                  <a:schemeClr val="bg1"/>
                </a:solidFill>
                <a:latin typeface="+mn-lt"/>
              </a:rPr>
              <a:t> </a:t>
            </a:r>
            <a:r>
              <a:rPr lang="en-US" altLang="zh-CN" sz="1800" dirty="0">
                <a:solidFill>
                  <a:schemeClr val="bg1"/>
                </a:solidFill>
                <a:latin typeface="+mn-lt"/>
              </a:rPr>
              <a:t>email</a:t>
            </a:r>
            <a:r>
              <a:rPr lang="zh-CN" altLang="en-US" sz="1800" dirty="0">
                <a:solidFill>
                  <a:schemeClr val="bg1"/>
                </a:solidFill>
                <a:latin typeface="+mn-lt"/>
              </a:rPr>
              <a:t> </a:t>
            </a:r>
            <a:r>
              <a:rPr lang="en-US" altLang="zh-CN" sz="1800" dirty="0">
                <a:solidFill>
                  <a:schemeClr val="bg1"/>
                </a:solidFill>
                <a:latin typeface="+mn-lt"/>
              </a:rPr>
              <a:t>at</a:t>
            </a:r>
            <a:r>
              <a:rPr lang="zh-CN" altLang="en-US" sz="1800" dirty="0">
                <a:solidFill>
                  <a:schemeClr val="bg1"/>
                </a:solidFill>
                <a:latin typeface="+mn-lt"/>
              </a:rPr>
              <a:t> </a:t>
            </a:r>
            <a:r>
              <a:rPr lang="en-US" altLang="zh-CN" sz="1800" dirty="0" err="1">
                <a:solidFill>
                  <a:schemeClr val="bg1"/>
                </a:solidFill>
                <a:latin typeface="+mn-lt"/>
              </a:rPr>
              <a:t>qiaoxiang@xmu.edu.cn</a:t>
            </a:r>
            <a:endParaRPr kumimoji="0" lang="en-US" sz="18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1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12</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Please </a:t>
            </a:r>
            <a:r>
              <a:rPr lang="en-US" altLang="zh-CN" sz="2400" dirty="0">
                <a:ea typeface="ＭＳ Ｐゴシック" charset="-128"/>
              </a:rPr>
              <a:t>go</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the</a:t>
            </a:r>
            <a:r>
              <a:rPr lang="zh-CN" altLang="en-US" sz="2400" dirty="0">
                <a:ea typeface="ＭＳ Ｐゴシック" charset="-128"/>
              </a:rPr>
              <a:t> </a:t>
            </a:r>
            <a:r>
              <a:rPr lang="en-US" altLang="zh-CN" sz="2400" dirty="0">
                <a:ea typeface="ＭＳ Ｐゴシック" charset="-128"/>
              </a:rPr>
              <a:t>class</a:t>
            </a:r>
            <a:r>
              <a:rPr lang="zh-CN" altLang="en-US" sz="2400" dirty="0">
                <a:ea typeface="ＭＳ Ｐゴシック" charset="-128"/>
              </a:rPr>
              <a:t> </a:t>
            </a:r>
            <a:r>
              <a:rPr lang="en-US" altLang="zh-CN" sz="2400" dirty="0">
                <a:ea typeface="ＭＳ Ｐゴシック" charset="-128"/>
              </a:rPr>
              <a:t>website</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fill</a:t>
            </a:r>
            <a:r>
              <a:rPr lang="zh-CN" altLang="en-US" sz="2400" dirty="0">
                <a:ea typeface="ＭＳ Ｐゴシック" charset="-128"/>
              </a:rPr>
              <a:t> </a:t>
            </a:r>
            <a:r>
              <a:rPr lang="en-US" altLang="zh-CN" sz="2400" dirty="0">
                <a:ea typeface="ＭＳ Ｐゴシック" charset="-128"/>
              </a:rPr>
              <a:t>out</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the</a:t>
            </a:r>
            <a:r>
              <a:rPr lang="zh-CN" altLang="en-US" sz="2000" dirty="0">
                <a:ea typeface="ＭＳ Ｐゴシック" charset="-128"/>
              </a:rPr>
              <a:t> </a:t>
            </a:r>
            <a:r>
              <a:rPr lang="en-US" altLang="zh-CN" sz="2000" dirty="0">
                <a:ea typeface="ＭＳ Ｐゴシック" charset="-128"/>
              </a:rPr>
              <a:t>details</a:t>
            </a:r>
            <a:r>
              <a:rPr lang="zh-CN" altLang="en-US" sz="2000" dirty="0">
                <a:ea typeface="ＭＳ Ｐゴシック" charset="-128"/>
              </a:rPr>
              <a:t> </a:t>
            </a:r>
            <a:r>
              <a:rPr lang="en-US" altLang="zh-CN" sz="2000" dirty="0">
                <a:ea typeface="ＭＳ Ｐゴシック" charset="-128"/>
              </a:rPr>
              <a:t>of</a:t>
            </a:r>
            <a:r>
              <a:rPr lang="zh-CN" altLang="en-US" sz="2000" dirty="0">
                <a:ea typeface="ＭＳ Ｐゴシック" charset="-128"/>
              </a:rPr>
              <a:t> </a:t>
            </a:r>
            <a:r>
              <a:rPr lang="en-US" altLang="zh-CN" sz="2000" dirty="0">
                <a:ea typeface="ＭＳ Ｐゴシック" charset="-128"/>
              </a:rPr>
              <a:t>assignments</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13</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Courier New" panose="02070309020205020404" pitchFamily="49" charset="0"/>
              <a:buChar char="o"/>
            </a:pPr>
            <a:r>
              <a:rPr lang="en-US" altLang="zh-CN" dirty="0">
                <a:ea typeface="ＭＳ Ｐゴシック" charset="-128"/>
              </a:rPr>
              <a:t>6-7</a:t>
            </a:r>
            <a:r>
              <a:rPr lang="zh-CN" altLang="en-US" dirty="0">
                <a:ea typeface="ＭＳ Ｐゴシック" charset="-128"/>
              </a:rPr>
              <a:t> </a:t>
            </a:r>
            <a:r>
              <a:rPr lang="en-US" altLang="zh-CN" dirty="0">
                <a:ea typeface="ＭＳ Ｐゴシック" charset="-128"/>
              </a:rPr>
              <a:t>lab</a:t>
            </a:r>
            <a:r>
              <a:rPr lang="en-US" altLang="x-none" dirty="0">
                <a:ea typeface="ＭＳ Ｐゴシック" charset="-128"/>
              </a:rPr>
              <a:t> assignments</a:t>
            </a:r>
          </a:p>
          <a:p>
            <a:pPr marL="1143000" lvl="2" defTabSz="914400">
              <a:lnSpc>
                <a:spcPct val="90000"/>
              </a:lnSpc>
            </a:pPr>
            <a:r>
              <a:rPr lang="en-US" altLang="zh-CN" sz="1800" dirty="0">
                <a:ea typeface="ＭＳ Ｐゴシック" charset="-128"/>
              </a:rPr>
              <a:t>3-4</a:t>
            </a:r>
            <a:r>
              <a:rPr lang="zh-CN" altLang="en-US" sz="1800" dirty="0">
                <a:ea typeface="ＭＳ Ｐゴシック" charset="-128"/>
              </a:rPr>
              <a:t> </a:t>
            </a:r>
            <a:r>
              <a:rPr lang="en-US" altLang="x-none" sz="1800" dirty="0">
                <a:ea typeface="ＭＳ Ｐゴシック" charset="-128"/>
              </a:rPr>
              <a:t>written assignments</a:t>
            </a:r>
          </a:p>
          <a:p>
            <a:pPr marL="1143000" lvl="2" defTabSz="914400">
              <a:lnSpc>
                <a:spcPct val="90000"/>
              </a:lnSpc>
            </a:pPr>
            <a:r>
              <a:rPr lang="en-US" altLang="zh-CN" sz="1800" dirty="0">
                <a:ea typeface="ＭＳ Ｐゴシック" charset="-128"/>
              </a:rPr>
              <a:t>3-4</a:t>
            </a:r>
            <a:r>
              <a:rPr lang="zh-CN" altLang="en-US" sz="1800" dirty="0">
                <a:ea typeface="ＭＳ Ｐゴシック" charset="-128"/>
              </a:rPr>
              <a:t> </a:t>
            </a: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a:t>
            </a:r>
            <a:r>
              <a:rPr lang="en-US" altLang="zh-CN" sz="1800" dirty="0">
                <a:latin typeface="Comic Sans MS" charset="0"/>
                <a:ea typeface="ＭＳ Ｐゴシック" charset="-128"/>
              </a:rPr>
              <a:t>0</a:t>
            </a:r>
            <a:r>
              <a:rPr lang="en-US" altLang="x-none" sz="1800" dirty="0">
                <a:latin typeface="Comic Sans MS" charset="0"/>
                <a:ea typeface="ＭＳ Ｐゴシック" charset="-128"/>
              </a:rPr>
              <a:t> 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1</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2-4</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persons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a</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team)</a:t>
            </a:r>
            <a:endParaRPr lang="en-US" altLang="x-none" sz="2200" dirty="0">
              <a:latin typeface="Comic Sans MS" charset="0"/>
              <a:ea typeface="ＭＳ Ｐゴシック" charset="-128"/>
            </a:endParaRP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en-US" altLang="x-none" sz="2200" dirty="0">
                <a:latin typeface="Comic Sans MS" charset="0"/>
                <a:ea typeface="ＭＳ Ｐゴシック" charset="-128"/>
              </a:rPr>
              <a:t> exams</a:t>
            </a:r>
          </a:p>
          <a:p>
            <a:pPr marL="1600200" lvl="3" defTabSz="914400">
              <a:lnSpc>
                <a:spcPct val="90000"/>
              </a:lnSpc>
            </a:pPr>
            <a:endParaRPr lang="en-US" altLang="x-none" sz="2000" dirty="0">
              <a:ea typeface="ＭＳ Ｐゴシック" charset="-128"/>
            </a:endParaRPr>
          </a:p>
        </p:txBody>
      </p:sp>
    </p:spTree>
    <p:extLst>
      <p:ext uri="{BB962C8B-B14F-4D97-AF65-F5344CB8AC3E}">
        <p14:creationId xmlns:p14="http://schemas.microsoft.com/office/powerpoint/2010/main" val="355875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7FD8-1801-8547-B9A9-2618FD4AF8DB}"/>
              </a:ext>
            </a:extLst>
          </p:cNvPr>
          <p:cNvSpPr>
            <a:spLocks noGrp="1"/>
          </p:cNvSpPr>
          <p:nvPr>
            <p:ph type="title"/>
          </p:nvPr>
        </p:nvSpPr>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Class?</a:t>
            </a:r>
            <a:endParaRPr lang="en-US" dirty="0"/>
          </a:p>
        </p:txBody>
      </p:sp>
      <p:sp>
        <p:nvSpPr>
          <p:cNvPr id="3" name="Content Placeholder 2">
            <a:extLst>
              <a:ext uri="{FF2B5EF4-FFF2-40B4-BE49-F238E27FC236}">
                <a16:creationId xmlns:a16="http://schemas.microsoft.com/office/drawing/2014/main" id="{C6098DD5-E23C-7342-AE6E-A6E7374849FF}"/>
              </a:ext>
            </a:extLst>
          </p:cNvPr>
          <p:cNvSpPr>
            <a:spLocks noGrp="1"/>
          </p:cNvSpPr>
          <p:nvPr>
            <p:ph idx="1"/>
          </p:nvPr>
        </p:nvSpPr>
        <p:spPr>
          <a:xfrm>
            <a:off x="533400" y="1603375"/>
            <a:ext cx="8159750" cy="4656138"/>
          </a:xfrm>
        </p:spPr>
        <p:txBody>
          <a:bodyPr/>
          <a:lstStyle/>
          <a:p>
            <a:pPr>
              <a:buFont typeface="Wingdings" pitchFamily="2" charset="2"/>
              <a:buChar char="q"/>
            </a:pPr>
            <a:r>
              <a:rPr lang="en-US" altLang="zh-CN" dirty="0"/>
              <a:t>Engage</a:t>
            </a:r>
            <a:r>
              <a:rPr lang="zh-CN" altLang="en-US" dirty="0"/>
              <a:t> </a:t>
            </a:r>
            <a:r>
              <a:rPr lang="en-US" altLang="zh-CN" dirty="0"/>
              <a:t>in</a:t>
            </a:r>
            <a:r>
              <a:rPr lang="zh-CN" altLang="en-US" dirty="0"/>
              <a:t> </a:t>
            </a:r>
            <a:r>
              <a:rPr lang="en-US" altLang="zh-CN" dirty="0"/>
              <a:t>lectures</a:t>
            </a:r>
          </a:p>
          <a:p>
            <a:pPr lvl="1">
              <a:buFont typeface="Courier New" panose="02070309020205020404" pitchFamily="49" charset="0"/>
              <a:buChar char="o"/>
            </a:pPr>
            <a:r>
              <a:rPr lang="en-US" altLang="zh-CN" dirty="0"/>
              <a:t>Questions</a:t>
            </a:r>
            <a:r>
              <a:rPr lang="zh-CN" altLang="en-US" dirty="0"/>
              <a:t> </a:t>
            </a:r>
            <a:r>
              <a:rPr lang="en-US" altLang="zh-CN" dirty="0"/>
              <a:t>are</a:t>
            </a:r>
            <a:r>
              <a:rPr lang="zh-CN" altLang="en-US" dirty="0"/>
              <a:t> </a:t>
            </a:r>
            <a:r>
              <a:rPr lang="en-US" altLang="zh-CN" dirty="0"/>
              <a:t>highly</a:t>
            </a:r>
            <a:r>
              <a:rPr lang="zh-CN" altLang="en-US" dirty="0"/>
              <a:t> </a:t>
            </a:r>
            <a:r>
              <a:rPr lang="en-US" altLang="zh-CN" dirty="0"/>
              <a:t>encouraged</a:t>
            </a:r>
          </a:p>
          <a:p>
            <a:pPr>
              <a:buFont typeface="Wingdings" pitchFamily="2" charset="2"/>
              <a:buChar char="q"/>
            </a:pPr>
            <a:r>
              <a:rPr lang="en-US" altLang="zh-CN" dirty="0"/>
              <a:t>Read</a:t>
            </a:r>
            <a:r>
              <a:rPr lang="zh-CN" altLang="en-US" dirty="0"/>
              <a:t> </a:t>
            </a:r>
            <a:r>
              <a:rPr lang="en-US" altLang="zh-CN" dirty="0"/>
              <a:t>textbooks</a:t>
            </a:r>
            <a:r>
              <a:rPr lang="zh-CN" altLang="en-US" dirty="0"/>
              <a:t> </a:t>
            </a:r>
            <a:r>
              <a:rPr lang="en-US" altLang="zh-CN" dirty="0"/>
              <a:t>/</a:t>
            </a:r>
            <a:r>
              <a:rPr lang="zh-CN" altLang="en-US" dirty="0"/>
              <a:t> </a:t>
            </a:r>
            <a:r>
              <a:rPr lang="en-US" altLang="zh-CN" dirty="0"/>
              <a:t>references</a:t>
            </a:r>
            <a:r>
              <a:rPr lang="zh-CN" altLang="en-US" dirty="0"/>
              <a:t> </a:t>
            </a:r>
            <a:r>
              <a:rPr lang="en-US" altLang="zh-CN" dirty="0"/>
              <a:t>/</a:t>
            </a:r>
            <a:r>
              <a:rPr lang="zh-CN" altLang="en-US" dirty="0"/>
              <a:t> </a:t>
            </a:r>
            <a:r>
              <a:rPr lang="en-US" altLang="zh-CN" dirty="0"/>
              <a:t>online</a:t>
            </a:r>
            <a:r>
              <a:rPr lang="zh-CN" altLang="en-US" dirty="0"/>
              <a:t> </a:t>
            </a:r>
            <a:r>
              <a:rPr lang="en-US" altLang="zh-CN" dirty="0"/>
              <a:t>materials</a:t>
            </a:r>
          </a:p>
          <a:p>
            <a:pPr>
              <a:buFont typeface="Wingdings" pitchFamily="2" charset="2"/>
              <a:buChar char="q"/>
            </a:pPr>
            <a:r>
              <a:rPr lang="en-US" altLang="zh-CN" dirty="0"/>
              <a:t>Apply</a:t>
            </a:r>
            <a:r>
              <a:rPr lang="zh-CN" altLang="en-US" dirty="0"/>
              <a:t> </a:t>
            </a:r>
            <a:r>
              <a:rPr lang="en-US" altLang="zh-CN" dirty="0"/>
              <a:t>the</a:t>
            </a:r>
            <a:r>
              <a:rPr lang="zh-CN" altLang="en-US" dirty="0"/>
              <a:t> </a:t>
            </a:r>
            <a:r>
              <a:rPr lang="en-US" altLang="zh-CN" dirty="0"/>
              <a:t>principles</a:t>
            </a:r>
            <a:r>
              <a:rPr lang="zh-CN" altLang="en-US" dirty="0"/>
              <a:t> </a:t>
            </a:r>
            <a:r>
              <a:rPr lang="en-US" altLang="zh-CN" dirty="0"/>
              <a:t>/</a:t>
            </a:r>
            <a:r>
              <a:rPr lang="zh-CN" altLang="en-US" dirty="0"/>
              <a:t> </a:t>
            </a:r>
            <a:r>
              <a:rPr lang="en-US" altLang="zh-CN" dirty="0"/>
              <a:t>techniques</a:t>
            </a:r>
            <a:r>
              <a:rPr lang="zh-CN" altLang="en-US" dirty="0"/>
              <a:t> </a:t>
            </a:r>
            <a:r>
              <a:rPr lang="en-US" altLang="zh-CN" dirty="0"/>
              <a:t>you</a:t>
            </a:r>
            <a:r>
              <a:rPr lang="zh-CN" altLang="en-US" dirty="0"/>
              <a:t> </a:t>
            </a:r>
            <a:r>
              <a:rPr lang="en-US" altLang="zh-CN" dirty="0"/>
              <a:t>learned</a:t>
            </a:r>
            <a:r>
              <a:rPr lang="zh-CN" altLang="en-US" dirty="0"/>
              <a:t> </a:t>
            </a:r>
            <a:r>
              <a:rPr lang="en-US" altLang="zh-CN" dirty="0"/>
              <a:t>in</a:t>
            </a:r>
            <a:r>
              <a:rPr lang="zh-CN" altLang="en-US" dirty="0"/>
              <a:t> </a:t>
            </a:r>
            <a:r>
              <a:rPr lang="en-US" altLang="zh-CN" dirty="0"/>
              <a:t>lectures</a:t>
            </a:r>
            <a:r>
              <a:rPr lang="zh-CN" altLang="en-US" dirty="0"/>
              <a:t> </a:t>
            </a:r>
            <a:r>
              <a:rPr lang="en-US" altLang="zh-CN" dirty="0"/>
              <a:t>to</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r>
              <a:rPr lang="zh-CN" altLang="en-US" dirty="0"/>
              <a:t> </a:t>
            </a:r>
            <a:endParaRPr lang="en-US" altLang="zh-CN" dirty="0"/>
          </a:p>
          <a:p>
            <a:pPr>
              <a:buFont typeface="Wingdings" pitchFamily="2" charset="2"/>
              <a:buChar char="q"/>
            </a:pPr>
            <a:r>
              <a:rPr lang="en-US" altLang="zh-CN" dirty="0"/>
              <a:t>Do</a:t>
            </a:r>
            <a:r>
              <a:rPr lang="zh-CN" altLang="en-US" dirty="0"/>
              <a:t> </a:t>
            </a:r>
            <a:r>
              <a:rPr lang="en-US" altLang="zh-CN" dirty="0"/>
              <a:t>not</a:t>
            </a:r>
            <a:r>
              <a:rPr lang="zh-CN" altLang="en-US" dirty="0"/>
              <a:t> </a:t>
            </a:r>
            <a:r>
              <a:rPr lang="en-US" altLang="zh-CN" dirty="0"/>
              <a:t>procrastinate</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p>
          <a:p>
            <a:pPr lvl="1">
              <a:buFont typeface="Wingdings" pitchFamily="2" charset="2"/>
              <a:buChar char="q"/>
            </a:pPr>
            <a:r>
              <a:rPr lang="en-US" altLang="zh-CN" dirty="0"/>
              <a:t>For</a:t>
            </a:r>
            <a:r>
              <a:rPr lang="zh-CN" altLang="en-US" dirty="0"/>
              <a:t> </a:t>
            </a:r>
            <a:r>
              <a:rPr lang="en-US" altLang="zh-CN" dirty="0"/>
              <a:t>programming</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projects,</a:t>
            </a:r>
            <a:r>
              <a:rPr lang="zh-CN" altLang="en-US" dirty="0"/>
              <a:t> </a:t>
            </a:r>
            <a:r>
              <a:rPr lang="en-US" altLang="zh-CN" dirty="0"/>
              <a:t>follow</a:t>
            </a:r>
            <a:r>
              <a:rPr lang="zh-CN" altLang="en-US" dirty="0"/>
              <a:t> </a:t>
            </a:r>
            <a:r>
              <a:rPr lang="en-US" altLang="zh-CN" dirty="0"/>
              <a:t>the</a:t>
            </a:r>
            <a:r>
              <a:rPr lang="zh-CN" altLang="en-US" dirty="0"/>
              <a:t> </a:t>
            </a:r>
            <a:r>
              <a:rPr lang="en-US" altLang="zh-CN" dirty="0"/>
              <a:t>timeline</a:t>
            </a:r>
            <a:r>
              <a:rPr lang="zh-CN" altLang="en-US" dirty="0"/>
              <a:t> </a:t>
            </a:r>
            <a:r>
              <a:rPr lang="en-US" altLang="zh-CN" dirty="0"/>
              <a:t>of</a:t>
            </a:r>
            <a:r>
              <a:rPr lang="zh-CN" altLang="en-US" dirty="0"/>
              <a:t> </a:t>
            </a:r>
            <a:r>
              <a:rPr lang="en-US" altLang="zh-CN" dirty="0"/>
              <a:t>checkpoints</a:t>
            </a:r>
            <a:r>
              <a:rPr lang="zh-CN" altLang="en-US" dirty="0"/>
              <a:t> </a:t>
            </a:r>
            <a:r>
              <a:rPr lang="en-US" altLang="zh-CN" dirty="0"/>
              <a:t>to</a:t>
            </a:r>
            <a:r>
              <a:rPr lang="zh-CN" altLang="en-US" dirty="0"/>
              <a:t> </a:t>
            </a:r>
            <a:r>
              <a:rPr lang="en-US" altLang="zh-CN" dirty="0"/>
              <a:t>avoid</a:t>
            </a:r>
            <a:r>
              <a:rPr lang="zh-CN" altLang="en-US" dirty="0"/>
              <a:t> </a:t>
            </a:r>
            <a:r>
              <a:rPr lang="en-US" altLang="zh-CN" dirty="0"/>
              <a:t>the</a:t>
            </a:r>
            <a:r>
              <a:rPr lang="zh-CN" altLang="en-US" dirty="0"/>
              <a:t> </a:t>
            </a:r>
            <a:r>
              <a:rPr lang="en-US" altLang="zh-CN" dirty="0"/>
              <a:t>deadline</a:t>
            </a:r>
            <a:r>
              <a:rPr lang="zh-CN" altLang="en-US" dirty="0"/>
              <a:t> </a:t>
            </a:r>
            <a:r>
              <a:rPr lang="en-US" altLang="zh-CN" dirty="0"/>
              <a:t>panic</a:t>
            </a:r>
            <a:r>
              <a:rPr lang="zh-CN" altLang="en-US" dirty="0"/>
              <a:t> </a:t>
            </a:r>
            <a:endParaRPr lang="en-US" dirty="0"/>
          </a:p>
        </p:txBody>
      </p:sp>
      <p:sp>
        <p:nvSpPr>
          <p:cNvPr id="4" name="Slide Number Placeholder 3">
            <a:extLst>
              <a:ext uri="{FF2B5EF4-FFF2-40B4-BE49-F238E27FC236}">
                <a16:creationId xmlns:a16="http://schemas.microsoft.com/office/drawing/2014/main" id="{FABA5B2C-5163-374E-9917-DDFF7EB645E6}"/>
              </a:ext>
            </a:extLst>
          </p:cNvPr>
          <p:cNvSpPr>
            <a:spLocks noGrp="1"/>
          </p:cNvSpPr>
          <p:nvPr>
            <p:ph type="sldNum" sz="quarter" idx="12"/>
          </p:nvPr>
        </p:nvSpPr>
        <p:spPr/>
        <p:txBody>
          <a:bodyPr/>
          <a:lstStyle/>
          <a:p>
            <a:fld id="{F1BC9A0C-B9C7-D94C-BB05-DB5EC86B0AC6}" type="slidenum">
              <a:rPr lang="en-US" altLang="x-none" smtClean="0"/>
              <a:pPr/>
              <a:t>14</a:t>
            </a:fld>
            <a:endParaRPr lang="en-US" altLang="x-none"/>
          </a:p>
        </p:txBody>
      </p:sp>
    </p:spTree>
    <p:extLst>
      <p:ext uri="{BB962C8B-B14F-4D97-AF65-F5344CB8AC3E}">
        <p14:creationId xmlns:p14="http://schemas.microsoft.com/office/powerpoint/2010/main" val="251299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24CE-58E7-374F-8EF2-C8247546D958}"/>
              </a:ext>
            </a:extLst>
          </p:cNvPr>
          <p:cNvSpPr>
            <a:spLocks noGrp="1"/>
          </p:cNvSpPr>
          <p:nvPr>
            <p:ph type="title"/>
          </p:nvPr>
        </p:nvSpPr>
        <p:spPr/>
        <p:txBody>
          <a:bodyPr/>
          <a:lstStyle/>
          <a:p>
            <a:pPr>
              <a:lnSpc>
                <a:spcPct val="90000"/>
              </a:lnSpc>
            </a:pPr>
            <a:r>
              <a:rPr lang="en-US" dirty="0"/>
              <a:t>Class</a:t>
            </a:r>
            <a:r>
              <a:rPr lang="zh-CN" altLang="en-US" dirty="0"/>
              <a:t> </a:t>
            </a:r>
            <a:r>
              <a:rPr lang="en-US" altLang="zh-CN" dirty="0"/>
              <a:t>Project</a:t>
            </a:r>
            <a:endParaRPr lang="en-US" dirty="0"/>
          </a:p>
        </p:txBody>
      </p:sp>
      <p:sp>
        <p:nvSpPr>
          <p:cNvPr id="3" name="Content Placeholder 2">
            <a:extLst>
              <a:ext uri="{FF2B5EF4-FFF2-40B4-BE49-F238E27FC236}">
                <a16:creationId xmlns:a16="http://schemas.microsoft.com/office/drawing/2014/main" id="{77A5001E-D6C7-484E-BBB4-4DB2A142FA08}"/>
              </a:ext>
            </a:extLst>
          </p:cNvPr>
          <p:cNvSpPr>
            <a:spLocks noGrp="1"/>
          </p:cNvSpPr>
          <p:nvPr>
            <p:ph idx="1"/>
          </p:nvPr>
        </p:nvSpPr>
        <p:spPr>
          <a:xfrm>
            <a:off x="533400" y="1603374"/>
            <a:ext cx="7783513" cy="5032375"/>
          </a:xfrm>
        </p:spPr>
        <p:txBody>
          <a:bodyPr/>
          <a:lstStyle/>
          <a:p>
            <a:pPr>
              <a:lnSpc>
                <a:spcPct val="90000"/>
              </a:lnSpc>
              <a:buFont typeface="Wingdings" pitchFamily="2" charset="2"/>
              <a:buChar char="q"/>
            </a:pPr>
            <a:r>
              <a:rPr lang="en-US" altLang="zh-CN" dirty="0"/>
              <a:t>Research</a:t>
            </a:r>
            <a:r>
              <a:rPr lang="zh-CN" altLang="en-US" dirty="0"/>
              <a:t> </a:t>
            </a:r>
            <a:r>
              <a:rPr lang="en-US" altLang="zh-CN" dirty="0"/>
              <a:t>or</a:t>
            </a:r>
            <a:r>
              <a:rPr lang="zh-CN" altLang="en-US" dirty="0"/>
              <a:t> </a:t>
            </a:r>
            <a:r>
              <a:rPr lang="en-US" altLang="zh-CN" dirty="0"/>
              <a:t>engineering</a:t>
            </a:r>
            <a:r>
              <a:rPr lang="zh-CN" altLang="en-US" dirty="0"/>
              <a:t> </a:t>
            </a:r>
            <a:r>
              <a:rPr lang="en-US" altLang="zh-CN" dirty="0"/>
              <a:t>project</a:t>
            </a:r>
            <a:r>
              <a:rPr lang="zh-CN" altLang="en-US" dirty="0"/>
              <a:t> </a:t>
            </a:r>
            <a:r>
              <a:rPr lang="en-US" altLang="zh-CN" dirty="0"/>
              <a:t>related</a:t>
            </a:r>
            <a:r>
              <a:rPr lang="zh-CN" altLang="en-US" dirty="0"/>
              <a:t> </a:t>
            </a:r>
            <a:r>
              <a:rPr lang="en-US" altLang="zh-CN" dirty="0"/>
              <a:t>to</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and</a:t>
            </a:r>
            <a:r>
              <a:rPr lang="zh-CN" altLang="en-US" dirty="0"/>
              <a:t> </a:t>
            </a:r>
            <a:r>
              <a:rPr lang="en-US" altLang="zh-CN" dirty="0"/>
              <a:t>network</a:t>
            </a:r>
            <a:r>
              <a:rPr lang="zh-CN" altLang="en-US" dirty="0"/>
              <a:t> </a:t>
            </a:r>
            <a:r>
              <a:rPr lang="en-US" altLang="zh-CN" dirty="0"/>
              <a:t>security</a:t>
            </a:r>
          </a:p>
          <a:p>
            <a:pPr>
              <a:lnSpc>
                <a:spcPct val="90000"/>
              </a:lnSpc>
              <a:buFont typeface="Wingdings" pitchFamily="2" charset="2"/>
              <a:buChar char="q"/>
            </a:pPr>
            <a:r>
              <a:rPr lang="en-US" altLang="zh-CN" dirty="0"/>
              <a:t>Grading</a:t>
            </a:r>
            <a:r>
              <a:rPr lang="zh-CN" altLang="en-US" dirty="0"/>
              <a:t> </a:t>
            </a:r>
            <a:r>
              <a:rPr lang="en-US" altLang="zh-CN" dirty="0"/>
              <a:t>criteria:</a:t>
            </a:r>
            <a:r>
              <a:rPr lang="zh-CN" altLang="en-US" dirty="0"/>
              <a:t> </a:t>
            </a:r>
            <a:endParaRPr lang="en-US" altLang="zh-CN" dirty="0"/>
          </a:p>
          <a:p>
            <a:pPr lvl="1">
              <a:lnSpc>
                <a:spcPct val="90000"/>
              </a:lnSpc>
              <a:buFont typeface="Courier New" panose="02070309020205020404" pitchFamily="49" charset="0"/>
              <a:buChar char="o"/>
            </a:pPr>
            <a:r>
              <a:rPr lang="en-US" altLang="zh-CN" dirty="0"/>
              <a:t>Innovation</a:t>
            </a:r>
            <a:r>
              <a:rPr lang="zh-CN" altLang="en-US" dirty="0"/>
              <a:t> </a:t>
            </a:r>
            <a:r>
              <a:rPr lang="en-US" altLang="zh-CN" dirty="0"/>
              <a:t>25%,</a:t>
            </a:r>
            <a:r>
              <a:rPr lang="zh-CN" altLang="en-US" dirty="0"/>
              <a:t> </a:t>
            </a:r>
            <a:r>
              <a:rPr lang="en-US" altLang="zh-CN" dirty="0"/>
              <a:t>Practicality</a:t>
            </a:r>
            <a:r>
              <a:rPr lang="zh-CN" altLang="en-US" dirty="0"/>
              <a:t> </a:t>
            </a:r>
            <a:r>
              <a:rPr lang="en-US" altLang="zh-CN" dirty="0"/>
              <a:t>25%,</a:t>
            </a:r>
            <a:r>
              <a:rPr lang="zh-CN" altLang="en-US" dirty="0"/>
              <a:t> </a:t>
            </a:r>
            <a:r>
              <a:rPr lang="en-US" altLang="zh-CN" dirty="0"/>
              <a:t>Completeness</a:t>
            </a:r>
            <a:r>
              <a:rPr lang="zh-CN" altLang="en-US" dirty="0"/>
              <a:t> </a:t>
            </a:r>
            <a:r>
              <a:rPr lang="en-US" altLang="zh-CN" dirty="0"/>
              <a:t>25%,</a:t>
            </a:r>
            <a:r>
              <a:rPr lang="zh-CN" altLang="en-US" dirty="0"/>
              <a:t> </a:t>
            </a:r>
            <a:r>
              <a:rPr lang="en-US" altLang="zh-CN" dirty="0"/>
              <a:t>Presentation</a:t>
            </a:r>
            <a:r>
              <a:rPr lang="zh-CN" altLang="en-US" dirty="0"/>
              <a:t> </a:t>
            </a:r>
            <a:r>
              <a:rPr lang="en-US" altLang="zh-CN" dirty="0"/>
              <a:t>25%</a:t>
            </a:r>
          </a:p>
          <a:p>
            <a:pPr>
              <a:lnSpc>
                <a:spcPct val="90000"/>
              </a:lnSpc>
              <a:buFont typeface="Wingdings" pitchFamily="2" charset="2"/>
              <a:buChar char="q"/>
            </a:pPr>
            <a:r>
              <a:rPr lang="en-US" altLang="zh-CN" dirty="0"/>
              <a:t>Suggestions</a:t>
            </a:r>
          </a:p>
          <a:p>
            <a:pPr lvl="1">
              <a:lnSpc>
                <a:spcPct val="90000"/>
              </a:lnSpc>
              <a:buFont typeface="Courier New" panose="02070309020205020404" pitchFamily="49" charset="0"/>
              <a:buChar char="o"/>
            </a:pPr>
            <a:r>
              <a:rPr lang="en-US" altLang="zh-CN" dirty="0"/>
              <a:t>Identify</a:t>
            </a:r>
            <a:r>
              <a:rPr lang="zh-CN" altLang="en-US" dirty="0"/>
              <a:t> </a:t>
            </a:r>
            <a:r>
              <a:rPr lang="en-US" altLang="zh-CN" dirty="0"/>
              <a:t>teams</a:t>
            </a:r>
            <a:r>
              <a:rPr lang="zh-CN" altLang="en-US" dirty="0"/>
              <a:t> </a:t>
            </a:r>
            <a:r>
              <a:rPr lang="en-US" altLang="zh-CN" dirty="0"/>
              <a:t>and</a:t>
            </a:r>
            <a:r>
              <a:rPr lang="zh-CN" altLang="en-US" dirty="0"/>
              <a:t> </a:t>
            </a:r>
            <a:r>
              <a:rPr lang="en-US" altLang="zh-CN" dirty="0"/>
              <a:t>talk</a:t>
            </a:r>
            <a:r>
              <a:rPr lang="zh-CN" altLang="en-US" dirty="0"/>
              <a:t> </a:t>
            </a:r>
            <a:r>
              <a:rPr lang="en-US" altLang="zh-CN" dirty="0"/>
              <a:t>to</a:t>
            </a:r>
            <a:r>
              <a:rPr lang="zh-CN" altLang="en-US" dirty="0"/>
              <a:t> </a:t>
            </a:r>
            <a:r>
              <a:rPr lang="en-US" altLang="zh-CN" dirty="0"/>
              <a:t>the</a:t>
            </a:r>
            <a:r>
              <a:rPr lang="zh-CN" altLang="en-US" dirty="0"/>
              <a:t> </a:t>
            </a:r>
            <a:r>
              <a:rPr lang="en-US" altLang="zh-CN" dirty="0"/>
              <a:t>instructor</a:t>
            </a:r>
            <a:r>
              <a:rPr lang="zh-CN" altLang="en-US" dirty="0"/>
              <a:t> </a:t>
            </a:r>
            <a:r>
              <a:rPr lang="en-US" altLang="zh-CN" dirty="0"/>
              <a:t>to</a:t>
            </a:r>
            <a:r>
              <a:rPr lang="zh-CN" altLang="en-US" dirty="0"/>
              <a:t> </a:t>
            </a:r>
            <a:r>
              <a:rPr lang="en-US" altLang="zh-CN" dirty="0"/>
              <a:t>decide</a:t>
            </a:r>
            <a:r>
              <a:rPr lang="zh-CN" altLang="en-US" dirty="0"/>
              <a:t> </a:t>
            </a:r>
            <a:r>
              <a:rPr lang="en-US" altLang="zh-CN" dirty="0"/>
              <a:t>on</a:t>
            </a:r>
            <a:r>
              <a:rPr lang="zh-CN" altLang="en-US" dirty="0"/>
              <a:t> </a:t>
            </a:r>
            <a:r>
              <a:rPr lang="en-US" altLang="zh-CN" dirty="0"/>
              <a:t>the</a:t>
            </a:r>
            <a:r>
              <a:rPr lang="zh-CN" altLang="en-US" dirty="0"/>
              <a:t> </a:t>
            </a:r>
            <a:r>
              <a:rPr lang="en-US" altLang="zh-CN" dirty="0"/>
              <a:t>topic</a:t>
            </a:r>
            <a:r>
              <a:rPr lang="zh-CN" altLang="en-US" dirty="0"/>
              <a:t> </a:t>
            </a:r>
            <a:r>
              <a:rPr lang="en-US" altLang="zh-CN" dirty="0"/>
              <a:t>as</a:t>
            </a:r>
            <a:r>
              <a:rPr lang="zh-CN" altLang="en-US" dirty="0"/>
              <a:t> </a:t>
            </a:r>
            <a:r>
              <a:rPr lang="en-US" altLang="zh-CN" dirty="0"/>
              <a:t>early</a:t>
            </a:r>
            <a:r>
              <a:rPr lang="zh-CN" altLang="en-US" dirty="0"/>
              <a:t> </a:t>
            </a:r>
            <a:r>
              <a:rPr lang="en-US" altLang="zh-CN" dirty="0"/>
              <a:t>as</a:t>
            </a:r>
            <a:r>
              <a:rPr lang="zh-CN" altLang="en-US" dirty="0"/>
              <a:t> </a:t>
            </a:r>
            <a:r>
              <a:rPr lang="en-US" altLang="zh-CN" dirty="0"/>
              <a:t>possible</a:t>
            </a:r>
          </a:p>
          <a:p>
            <a:pPr lvl="1">
              <a:lnSpc>
                <a:spcPct val="90000"/>
              </a:lnSpc>
              <a:buFont typeface="Courier New" panose="02070309020205020404" pitchFamily="49" charset="0"/>
              <a:buChar char="o"/>
            </a:pPr>
            <a:r>
              <a:rPr lang="en-US" altLang="zh-CN" dirty="0"/>
              <a:t>Read</a:t>
            </a:r>
            <a:r>
              <a:rPr lang="zh-CN" altLang="en-US" dirty="0"/>
              <a:t> </a:t>
            </a:r>
            <a:r>
              <a:rPr lang="en-US" altLang="zh-CN" dirty="0"/>
              <a:t>latest</a:t>
            </a:r>
            <a:r>
              <a:rPr lang="zh-CN" altLang="en-US" dirty="0"/>
              <a:t> </a:t>
            </a:r>
            <a:r>
              <a:rPr lang="en-US" altLang="zh-CN" dirty="0"/>
              <a:t>papers/technical</a:t>
            </a:r>
            <a:r>
              <a:rPr lang="zh-CN" altLang="en-US" dirty="0"/>
              <a:t> </a:t>
            </a:r>
            <a:r>
              <a:rPr lang="en-US" altLang="zh-CN" dirty="0"/>
              <a:t>documents</a:t>
            </a:r>
            <a:r>
              <a:rPr lang="zh-CN" altLang="en-US" dirty="0"/>
              <a:t> </a:t>
            </a:r>
            <a:r>
              <a:rPr lang="en-US" altLang="zh-CN" dirty="0"/>
              <a:t>to</a:t>
            </a:r>
            <a:r>
              <a:rPr lang="zh-CN" altLang="en-US" dirty="0"/>
              <a:t> </a:t>
            </a:r>
            <a:r>
              <a:rPr lang="en-US" altLang="zh-CN" dirty="0"/>
              <a:t>get</a:t>
            </a:r>
            <a:r>
              <a:rPr lang="zh-CN" altLang="en-US" dirty="0"/>
              <a:t> </a:t>
            </a:r>
            <a:r>
              <a:rPr lang="en-US" altLang="zh-CN" dirty="0"/>
              <a:t>inspiration</a:t>
            </a:r>
          </a:p>
          <a:p>
            <a:pPr lvl="1">
              <a:lnSpc>
                <a:spcPct val="90000"/>
              </a:lnSpc>
              <a:buFont typeface="Courier New" panose="02070309020205020404" pitchFamily="49" charset="0"/>
              <a:buChar char="o"/>
            </a:pPr>
            <a:r>
              <a:rPr lang="en-US" altLang="zh-CN" dirty="0"/>
              <a:t>If</a:t>
            </a:r>
            <a:r>
              <a:rPr lang="zh-CN" altLang="en-US" dirty="0"/>
              <a:t> </a:t>
            </a:r>
            <a:r>
              <a:rPr lang="en-US" altLang="zh-CN" dirty="0"/>
              <a:t>possible,</a:t>
            </a:r>
            <a:r>
              <a:rPr lang="zh-CN" altLang="en-US" dirty="0"/>
              <a:t> </a:t>
            </a:r>
            <a:r>
              <a:rPr lang="en-US" altLang="zh-CN" dirty="0"/>
              <a:t>target</a:t>
            </a:r>
            <a:r>
              <a:rPr lang="zh-CN" altLang="en-US" dirty="0"/>
              <a:t> </a:t>
            </a:r>
            <a:r>
              <a:rPr lang="en-US" altLang="zh-CN" dirty="0"/>
              <a:t>research</a:t>
            </a:r>
            <a:r>
              <a:rPr lang="zh-CN" altLang="en-US" dirty="0"/>
              <a:t> </a:t>
            </a:r>
            <a:r>
              <a:rPr lang="en-US" altLang="zh-CN" dirty="0"/>
              <a:t>papers</a:t>
            </a:r>
            <a:r>
              <a:rPr lang="zh-CN" altLang="en-US" dirty="0"/>
              <a:t> </a:t>
            </a:r>
            <a:r>
              <a:rPr lang="en-US" altLang="zh-CN" dirty="0"/>
              <a:t>/</a:t>
            </a:r>
            <a:r>
              <a:rPr lang="zh-CN" altLang="en-US" dirty="0"/>
              <a:t> </a:t>
            </a:r>
            <a:r>
              <a:rPr lang="en-US" altLang="zh-CN" dirty="0"/>
              <a:t>patents</a:t>
            </a:r>
          </a:p>
          <a:p>
            <a:pPr>
              <a:lnSpc>
                <a:spcPct val="90000"/>
              </a:lnSpc>
              <a:buFont typeface="Wingdings" pitchFamily="2" charset="2"/>
              <a:buChar char="q"/>
            </a:pPr>
            <a:r>
              <a:rPr lang="en-US" altLang="zh-CN" dirty="0"/>
              <a:t>Suggested</a:t>
            </a:r>
            <a:r>
              <a:rPr lang="zh-CN" altLang="en-US" dirty="0"/>
              <a:t> </a:t>
            </a:r>
            <a:r>
              <a:rPr lang="en-US" altLang="zh-CN" dirty="0"/>
              <a:t>Topics:</a:t>
            </a:r>
            <a:r>
              <a:rPr lang="zh-CN" altLang="en-US" dirty="0"/>
              <a:t> </a:t>
            </a:r>
            <a:r>
              <a:rPr lang="en-US" altLang="zh-CN" dirty="0"/>
              <a:t>to</a:t>
            </a:r>
            <a:r>
              <a:rPr lang="zh-CN" altLang="en-US" dirty="0"/>
              <a:t> </a:t>
            </a:r>
            <a:r>
              <a:rPr lang="en-US" altLang="zh-CN" dirty="0"/>
              <a:t>be</a:t>
            </a:r>
            <a:r>
              <a:rPr lang="zh-CN" altLang="en-US" dirty="0"/>
              <a:t> </a:t>
            </a:r>
            <a:r>
              <a:rPr lang="en-US" altLang="zh-CN" dirty="0"/>
              <a:t>posted</a:t>
            </a:r>
            <a:r>
              <a:rPr lang="zh-CN" altLang="en-US" dirty="0"/>
              <a:t> </a:t>
            </a:r>
            <a:r>
              <a:rPr lang="en-US" altLang="zh-CN" dirty="0"/>
              <a:t>soon</a:t>
            </a:r>
          </a:p>
        </p:txBody>
      </p:sp>
      <p:sp>
        <p:nvSpPr>
          <p:cNvPr id="4" name="Slide Number Placeholder 3">
            <a:extLst>
              <a:ext uri="{FF2B5EF4-FFF2-40B4-BE49-F238E27FC236}">
                <a16:creationId xmlns:a16="http://schemas.microsoft.com/office/drawing/2014/main" id="{CA9F0D83-64FD-B645-8D1F-2A5D28B2DEB9}"/>
              </a:ext>
            </a:extLst>
          </p:cNvPr>
          <p:cNvSpPr>
            <a:spLocks noGrp="1"/>
          </p:cNvSpPr>
          <p:nvPr>
            <p:ph type="sldNum" sz="quarter" idx="12"/>
          </p:nvPr>
        </p:nvSpPr>
        <p:spPr/>
        <p:txBody>
          <a:bodyPr/>
          <a:lstStyle/>
          <a:p>
            <a:pPr>
              <a:lnSpc>
                <a:spcPct val="90000"/>
              </a:lnSpc>
            </a:pPr>
            <a:fld id="{F1BC9A0C-B9C7-D94C-BB05-DB5EC86B0AC6}" type="slidenum">
              <a:rPr lang="en-US" altLang="x-none" smtClean="0"/>
              <a:pPr>
                <a:lnSpc>
                  <a:spcPct val="90000"/>
                </a:lnSpc>
              </a:pPr>
              <a:t>15</a:t>
            </a:fld>
            <a:endParaRPr lang="en-US" altLang="x-none"/>
          </a:p>
        </p:txBody>
      </p:sp>
    </p:spTree>
    <p:extLst>
      <p:ext uri="{BB962C8B-B14F-4D97-AF65-F5344CB8AC3E}">
        <p14:creationId xmlns:p14="http://schemas.microsoft.com/office/powerpoint/2010/main" val="179745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16</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7700963" cy="1524000"/>
          </a:xfrm>
        </p:spPr>
        <p:txBody>
          <a:bodyPr/>
          <a:lstStyle/>
          <a:p>
            <a:pPr>
              <a:buFont typeface="Wingdings" pitchFamily="2" charset="2"/>
              <a:buChar char="q"/>
            </a:pPr>
            <a:r>
              <a:rPr lang="en-US" altLang="zh-CN" sz="2000" dirty="0">
                <a:ea typeface="ＭＳ Ｐゴシック" charset="-128"/>
              </a:rPr>
              <a:t>Grades</a:t>
            </a:r>
            <a:r>
              <a:rPr lang="zh-CN" altLang="en-US" sz="2000" dirty="0">
                <a:ea typeface="ＭＳ Ｐゴシック" charset="-128"/>
              </a:rPr>
              <a:t> </a:t>
            </a:r>
            <a:r>
              <a:rPr lang="en-US" altLang="zh-CN" sz="2000" dirty="0">
                <a:ea typeface="ＭＳ Ｐゴシック" charset="-128"/>
              </a:rPr>
              <a:t>are</a:t>
            </a:r>
            <a:r>
              <a:rPr lang="zh-CN" altLang="en-US" sz="2000" dirty="0">
                <a:ea typeface="ＭＳ Ｐゴシック" charset="-128"/>
              </a:rPr>
              <a:t> </a:t>
            </a:r>
            <a:r>
              <a:rPr lang="en-US" altLang="zh-CN" sz="2000" dirty="0">
                <a:ea typeface="ＭＳ Ｐゴシック" charset="-128"/>
              </a:rPr>
              <a:t>important,</a:t>
            </a:r>
            <a:r>
              <a:rPr lang="zh-CN" altLang="en-US" sz="2000" dirty="0">
                <a:ea typeface="ＭＳ Ｐゴシック" charset="-128"/>
              </a:rPr>
              <a:t> </a:t>
            </a:r>
            <a:r>
              <a:rPr lang="en-US" altLang="zh-CN" sz="2000" dirty="0">
                <a:ea typeface="ＭＳ Ｐゴシック" charset="-128"/>
              </a:rPr>
              <a:t>but</a:t>
            </a:r>
            <a:r>
              <a:rPr lang="zh-CN" altLang="en-US" sz="2000" dirty="0">
                <a:ea typeface="ＭＳ Ｐゴシック" charset="-128"/>
              </a:rPr>
              <a:t> </a:t>
            </a:r>
            <a:r>
              <a:rPr lang="en-US" altLang="zh-CN" sz="2000" dirty="0">
                <a:ea typeface="ＭＳ Ｐゴシック" charset="-128"/>
              </a:rPr>
              <a:t>you</a:t>
            </a:r>
            <a:r>
              <a:rPr lang="zh-CN" altLang="en-US" sz="2000" dirty="0">
                <a:ea typeface="ＭＳ Ｐゴシック" charset="-128"/>
              </a:rPr>
              <a:t> </a:t>
            </a:r>
            <a:r>
              <a:rPr lang="en-US" altLang="zh-CN" sz="2000" dirty="0">
                <a:ea typeface="ＭＳ Ｐゴシック" charset="-128"/>
              </a:rPr>
              <a:t>do</a:t>
            </a:r>
            <a:r>
              <a:rPr lang="zh-CN" altLang="en-US" sz="2000" dirty="0">
                <a:ea typeface="ＭＳ Ｐゴシック" charset="-128"/>
              </a:rPr>
              <a:t> </a:t>
            </a:r>
            <a:r>
              <a:rPr lang="en-US" altLang="zh-CN" sz="2000" dirty="0">
                <a:ea typeface="ＭＳ Ｐゴシック" charset="-128"/>
              </a:rPr>
              <a:t>not</a:t>
            </a:r>
            <a:r>
              <a:rPr lang="zh-CN" altLang="en-US" sz="2000" dirty="0">
                <a:ea typeface="ＭＳ Ｐゴシック" charset="-128"/>
              </a:rPr>
              <a:t> </a:t>
            </a:r>
            <a:r>
              <a:rPr lang="en-US" altLang="zh-CN" sz="2000" dirty="0">
                <a:ea typeface="ＭＳ Ｐゴシック" charset="-128"/>
              </a:rPr>
              <a:t>need</a:t>
            </a:r>
            <a:r>
              <a:rPr lang="zh-CN" altLang="en-US" sz="2000" dirty="0">
                <a:ea typeface="ＭＳ Ｐゴシック" charset="-128"/>
              </a:rPr>
              <a:t> </a:t>
            </a:r>
            <a:r>
              <a:rPr lang="en-US" altLang="zh-CN" sz="2000" dirty="0">
                <a:ea typeface="ＭＳ Ｐゴシック" charset="-128"/>
              </a:rPr>
              <a:t>worry</a:t>
            </a:r>
            <a:r>
              <a:rPr lang="zh-CN" altLang="en-US" sz="2000" dirty="0">
                <a:ea typeface="ＭＳ Ｐゴシック" charset="-128"/>
              </a:rPr>
              <a:t> </a:t>
            </a:r>
            <a:r>
              <a:rPr lang="en-US" altLang="zh-CN" sz="2000" dirty="0">
                <a:ea typeface="ＭＳ Ｐゴシック" charset="-128"/>
              </a:rPr>
              <a:t>too</a:t>
            </a:r>
            <a:r>
              <a:rPr lang="zh-CN" altLang="en-US" sz="2000" dirty="0">
                <a:ea typeface="ＭＳ Ｐゴシック" charset="-128"/>
              </a:rPr>
              <a:t> </a:t>
            </a:r>
            <a:r>
              <a:rPr lang="en-US" altLang="zh-CN" sz="2000" dirty="0">
                <a:ea typeface="ＭＳ Ｐゴシック" charset="-128"/>
              </a:rPr>
              <a:t>much</a:t>
            </a:r>
            <a:r>
              <a:rPr lang="zh-CN" altLang="en-US" sz="2000" dirty="0">
                <a:ea typeface="ＭＳ Ｐゴシック" charset="-128"/>
              </a:rPr>
              <a:t> </a:t>
            </a:r>
            <a:r>
              <a:rPr lang="en-US" altLang="zh-CN" sz="2000" dirty="0">
                <a:ea typeface="ＭＳ Ｐゴシック" charset="-128"/>
              </a:rPr>
              <a:t>about</a:t>
            </a:r>
            <a:r>
              <a:rPr lang="zh-CN" altLang="en-US" sz="2000" dirty="0">
                <a:ea typeface="ＭＳ Ｐゴシック" charset="-128"/>
              </a:rPr>
              <a:t> </a:t>
            </a:r>
            <a:r>
              <a:rPr lang="en-US" altLang="zh-CN" sz="2000" dirty="0">
                <a:ea typeface="ＭＳ Ｐゴシック" charset="-128"/>
              </a:rPr>
              <a:t>them</a:t>
            </a:r>
            <a:endParaRPr lang="en-US" altLang="zh-CN" sz="1800" dirty="0">
              <a:ea typeface="ＭＳ Ｐゴシック" charset="-128"/>
            </a:endParaRPr>
          </a:p>
          <a:p>
            <a:pPr>
              <a:buFont typeface="Wingdings" pitchFamily="2" charset="2"/>
              <a:buChar char="q"/>
            </a:pPr>
            <a:r>
              <a:rPr lang="en-US" altLang="x-none" sz="2000" dirty="0">
                <a:ea typeface="ＭＳ Ｐゴシック" charset="-128"/>
              </a:rPr>
              <a:t>More important is what you realize/learn than the grades</a:t>
            </a:r>
            <a:r>
              <a:rPr lang="en-US" altLang="zh-CN" sz="2000" dirty="0">
                <a:ea typeface="ＭＳ Ｐゴシック" charset="-128"/>
              </a:rPr>
              <a:t> !!</a:t>
            </a:r>
            <a:endParaRPr lang="en-US" altLang="x-none" sz="2000" dirty="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3234533"/>
              </p:ext>
            </p:extLst>
          </p:nvPr>
        </p:nvGraphicFramePr>
        <p:xfrm>
          <a:off x="1831181" y="2100262"/>
          <a:ext cx="5187950" cy="2286000"/>
        </p:xfrm>
        <a:graphic>
          <a:graphicData uri="http://schemas.openxmlformats.org/drawingml/2006/table">
            <a:tbl>
              <a:tblPr/>
              <a:tblGrid>
                <a:gridCol w="3421840">
                  <a:extLst>
                    <a:ext uri="{9D8B030D-6E8A-4147-A177-3AD203B41FA5}">
                      <a16:colId xmlns:a16="http://schemas.microsoft.com/office/drawing/2014/main" val="20000"/>
                    </a:ext>
                  </a:extLst>
                </a:gridCol>
                <a:gridCol w="1766110">
                  <a:extLst>
                    <a:ext uri="{9D8B030D-6E8A-4147-A177-3AD203B41FA5}">
                      <a16:colId xmlns:a16="http://schemas.microsoft.com/office/drawing/2014/main" val="20001"/>
                    </a:ext>
                  </a:extLst>
                </a:gridCol>
              </a:tblGrid>
              <a:tr h="54534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818263"/>
                  </a:ext>
                </a:extLst>
              </a:tr>
              <a:tr h="55917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Lab</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40</a:t>
                      </a:r>
                      <a:r>
                        <a:rPr kumimoji="0" lang="en-US" sz="2400" b="0" i="0" u="none" strike="noStrike" cap="none" normalizeH="0" baseline="0" dirty="0">
                          <a:ln>
                            <a:noFill/>
                          </a:ln>
                          <a:solidFill>
                            <a:schemeClr val="tx1"/>
                          </a:solidFill>
                          <a:effectLst/>
                          <a:latin typeface="Comic Sans MS" pitchFamily="66" charset="0"/>
                        </a:rPr>
                        <a:t>%</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500">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altLang="zh-CN" sz="2400" b="0" i="0" u="none" strike="noStrike" cap="none" normalizeH="0" baseline="0" dirty="0">
                          <a:ln>
                            <a:noFill/>
                          </a:ln>
                          <a:solidFill>
                            <a:schemeClr val="tx1"/>
                          </a:solidFill>
                          <a:effectLst/>
                          <a:latin typeface="Comic Sans MS" pitchFamily="66" charset="0"/>
                        </a:rPr>
                        <a:t>Project</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15%</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979">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altLang="zh-CN" sz="2400" b="0" i="0" u="none" strike="noStrike" cap="none" normalizeH="0" baseline="0" dirty="0">
                          <a:ln>
                            <a:noFill/>
                          </a:ln>
                          <a:solidFill>
                            <a:schemeClr val="tx1"/>
                          </a:solidFill>
                          <a:effectLst/>
                          <a:latin typeface="Comic Sans MS" pitchFamily="66" charset="0"/>
                        </a:rPr>
                        <a:t>15%+2</a:t>
                      </a:r>
                      <a:r>
                        <a:rPr kumimoji="0" lang="en-US" sz="2400" b="0" i="0" u="none" strike="noStrike" cap="none" normalizeH="0" baseline="0" dirty="0">
                          <a:ln>
                            <a:noFill/>
                          </a:ln>
                          <a:solidFill>
                            <a:schemeClr val="tx1"/>
                          </a:solidFill>
                          <a:effectLst/>
                          <a:latin typeface="Comic Sans MS" pitchFamily="66" charset="0"/>
                        </a:rPr>
                        <a:t>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2631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18</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p>
          <a:p>
            <a:pPr>
              <a:buClr>
                <a:schemeClr val="accent1"/>
              </a:buClr>
              <a:buFont typeface="Wingdings" charset="2"/>
              <a:buChar char="Ø"/>
            </a:pPr>
            <a:r>
              <a:rPr lang="en-US" altLang="x-none" i="1" dirty="0">
                <a:solidFill>
                  <a:schemeClr val="accent1"/>
                </a:solidFill>
                <a:ea typeface="ＭＳ Ｐゴシック" charset="-128"/>
              </a:rPr>
              <a:t>What is a network protocol?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19</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dirty="0">
                <a:ea typeface="ＭＳ Ｐゴシック" charset="-128"/>
              </a:rPr>
              <a:t>What is a 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 </a:t>
            </a:r>
            <a:r>
              <a:rPr lang="en-US" altLang="x-none" b="1" dirty="0">
                <a:solidFill>
                  <a:schemeClr val="accent2"/>
                </a:solidFill>
                <a:ea typeface="ＭＳ Ｐゴシック" charset="-128"/>
              </a:rPr>
              <a:t>network protocol</a:t>
            </a:r>
            <a:r>
              <a:rPr lang="en-US" altLang="x-none" dirty="0">
                <a:ea typeface="ＭＳ Ｐゴシック" charset="-128"/>
              </a:rPr>
              <a:t> defines the </a:t>
            </a:r>
            <a:r>
              <a:rPr lang="en-US" altLang="x-none" dirty="0">
                <a:solidFill>
                  <a:srgbClr val="FF0000"/>
                </a:solidFill>
                <a:ea typeface="ＭＳ Ｐゴシック" charset="-128"/>
              </a:rPr>
              <a:t>format</a:t>
            </a:r>
            <a:r>
              <a:rPr lang="en-US" altLang="x-none" dirty="0">
                <a:ea typeface="ＭＳ Ｐゴシック" charset="-128"/>
              </a:rPr>
              <a:t> and the </a:t>
            </a:r>
            <a:r>
              <a:rPr lang="en-US" altLang="x-none" dirty="0">
                <a:solidFill>
                  <a:srgbClr val="FF0000"/>
                </a:solidFill>
                <a:ea typeface="ＭＳ Ｐゴシック" charset="-128"/>
              </a:rPr>
              <a:t>order</a:t>
            </a:r>
            <a:r>
              <a:rPr lang="en-US" altLang="x-none" dirty="0">
                <a:ea typeface="ＭＳ Ｐゴシック" charset="-128"/>
              </a:rPr>
              <a:t> of messages exchanged between two or more communicating entities, as well as the </a:t>
            </a:r>
            <a:r>
              <a:rPr lang="en-US" altLang="x-none" dirty="0">
                <a:solidFill>
                  <a:srgbClr val="FF0000"/>
                </a:solidFill>
                <a:ea typeface="ＭＳ Ｐゴシック" charset="-128"/>
              </a:rPr>
              <a:t>actions</a:t>
            </a:r>
            <a:r>
              <a:rPr lang="en-US" altLang="x-none" dirty="0">
                <a:ea typeface="ＭＳ Ｐゴシック" charset="-128"/>
              </a:rPr>
              <a:t> taken on the transmission and/or receipt of a message or other </a:t>
            </a:r>
            <a:r>
              <a:rPr lang="en-US" altLang="x-none" dirty="0">
                <a:solidFill>
                  <a:srgbClr val="FF0000"/>
                </a:solidFill>
                <a:ea typeface="ＭＳ Ｐゴシック" charset="-128"/>
              </a:rPr>
              <a:t>event</a:t>
            </a:r>
            <a:r>
              <a:rPr lang="en-US" altLang="zh-CN" dirty="0">
                <a:solidFill>
                  <a:srgbClr val="FF0000"/>
                </a:solidFill>
                <a:ea typeface="ＭＳ Ｐゴシック" charset="-128"/>
              </a:rPr>
              <a:t>s</a:t>
            </a:r>
            <a:r>
              <a:rPr lang="en-US" altLang="x-none" dirty="0">
                <a:ea typeface="ＭＳ Ｐゴシック" charset="-128"/>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dirty="0">
              <a:latin typeface="Tahoma" charset="0"/>
            </a:endParaRPr>
          </a:p>
        </p:txBody>
      </p:sp>
      <p:sp>
        <p:nvSpPr>
          <p:cNvPr id="31746" name="Rectangle 2"/>
          <p:cNvSpPr>
            <a:spLocks noGrp="1" noChangeArrowheads="1"/>
          </p:cNvSpPr>
          <p:nvPr>
            <p:ph type="title"/>
          </p:nvPr>
        </p:nvSpPr>
        <p:spPr/>
        <p:txBody>
          <a:bodyPr/>
          <a:lstStyle/>
          <a:p>
            <a:r>
              <a:rPr lang="en-US" altLang="x-none" dirty="0">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20</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buFont typeface="Wingdings" pitchFamily="2" charset="2"/>
              <a:buChar char="q"/>
            </a:pPr>
            <a:r>
              <a:rPr lang="en-US" altLang="x-none" sz="1800" dirty="0">
                <a:ea typeface="ＭＳ Ｐゴシック" charset="-128"/>
              </a:rPr>
              <a:t>Messages from a client to a mail server </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HELO</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MAIL FROM: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RCPT TO: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QUIT</a:t>
            </a:r>
          </a:p>
          <a:p>
            <a:pPr>
              <a:lnSpc>
                <a:spcPct val="80000"/>
              </a:lnSpc>
              <a:buFont typeface="Wingdings" pitchFamily="2" charset="2"/>
              <a:buChar char="q"/>
            </a:pPr>
            <a:r>
              <a:rPr lang="en-US" altLang="x-none" sz="1800" dirty="0">
                <a:ea typeface="ＭＳ Ｐゴシック" charset="-128"/>
              </a:rPr>
              <a:t>Messages from a mail server to a client</a:t>
            </a:r>
          </a:p>
          <a:p>
            <a:pPr lvl="1">
              <a:lnSpc>
                <a:spcPct val="80000"/>
              </a:lnSpc>
              <a:buFont typeface="Courier New" panose="02070309020205020404" pitchFamily="49" charset="0"/>
              <a:buChar char="o"/>
            </a:pPr>
            <a:r>
              <a:rPr lang="en-US" altLang="x-none" sz="1600" dirty="0">
                <a:ea typeface="ＭＳ Ｐゴシック" charset="-128"/>
              </a:rPr>
              <a:t>status code</a:t>
            </a:r>
          </a:p>
          <a:p>
            <a:pPr lvl="2">
              <a:lnSpc>
                <a:spcPct val="80000"/>
              </a:lnSpc>
            </a:pPr>
            <a:r>
              <a:rPr lang="en-US" altLang="x-none" sz="1400" dirty="0">
                <a:ea typeface="ＭＳ Ｐゴシック" charset="-128"/>
              </a:rPr>
              <a:t>The first digit of the response broadly indicates the success, failure, or progress of the previous command. </a:t>
            </a:r>
          </a:p>
          <a:p>
            <a:pPr lvl="3">
              <a:lnSpc>
                <a:spcPct val="80000"/>
              </a:lnSpc>
            </a:pPr>
            <a:r>
              <a:rPr lang="en-US" altLang="x-none" sz="1400" dirty="0">
                <a:latin typeface="Times New Roman" charset="0"/>
                <a:ea typeface="ＭＳ Ｐゴシック" charset="-128"/>
              </a:rPr>
              <a:t>1xx - Informative message</a:t>
            </a:r>
          </a:p>
          <a:p>
            <a:pPr lvl="3">
              <a:lnSpc>
                <a:spcPct val="80000"/>
              </a:lnSpc>
            </a:pPr>
            <a:r>
              <a:rPr lang="en-US" altLang="x-none" sz="1400" dirty="0">
                <a:latin typeface="Times New Roman" charset="0"/>
                <a:ea typeface="ＭＳ Ｐゴシック" charset="-128"/>
              </a:rPr>
              <a:t>2xx - Command ok</a:t>
            </a:r>
          </a:p>
          <a:p>
            <a:pPr lvl="3">
              <a:lnSpc>
                <a:spcPct val="80000"/>
              </a:lnSpc>
            </a:pPr>
            <a:r>
              <a:rPr lang="en-US" altLang="x-none" sz="1400" dirty="0">
                <a:latin typeface="Times New Roman" charset="0"/>
                <a:ea typeface="ＭＳ Ｐゴシック" charset="-128"/>
              </a:rPr>
              <a:t>3xx - Command ok so far, send the rest of it.</a:t>
            </a:r>
          </a:p>
          <a:p>
            <a:pPr lvl="3">
              <a:lnSpc>
                <a:spcPct val="80000"/>
              </a:lnSpc>
            </a:pPr>
            <a:r>
              <a:rPr lang="en-US" altLang="x-none" sz="1400" dirty="0">
                <a:latin typeface="Times New Roman" charset="0"/>
                <a:ea typeface="ＭＳ Ｐゴシック" charset="-128"/>
              </a:rPr>
              <a:t>4xx - Command was correct, but couldn't be performed for some reason.</a:t>
            </a:r>
          </a:p>
          <a:p>
            <a:pPr lvl="3">
              <a:lnSpc>
                <a:spcPct val="80000"/>
              </a:lnSpc>
            </a:pPr>
            <a:r>
              <a:rPr lang="en-US" altLang="x-none" sz="1400" dirty="0">
                <a:latin typeface="Times New Roman" charset="0"/>
                <a:ea typeface="ＭＳ Ｐゴシック" charset="-128"/>
              </a:rPr>
              <a:t>5xx - Command unimplemented, or incorrect, or a serious program error occurred.</a:t>
            </a:r>
          </a:p>
          <a:p>
            <a:pPr lvl="1">
              <a:lnSpc>
                <a:spcPct val="80000"/>
              </a:lnSpc>
              <a:buFont typeface="Courier New" panose="02070309020205020404" pitchFamily="49" charset="0"/>
              <a:buChar char="o"/>
            </a:pPr>
            <a:r>
              <a:rPr lang="en-US" altLang="x-none" sz="1600" dirty="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26"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27"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28"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29"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430"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733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chemeClr val="accent2"/>
                </a:solidFill>
              </a:rPr>
              <a:t>Command: %telnet </a:t>
            </a:r>
            <a:r>
              <a:rPr lang="en-US" altLang="zh-CN" sz="1600" b="1" dirty="0" err="1">
                <a:solidFill>
                  <a:schemeClr val="accent2"/>
                </a:solidFill>
              </a:rPr>
              <a:t>smtp.xmu.edu.cn</a:t>
            </a:r>
            <a:r>
              <a:rPr lang="zh-CN" altLang="en-US" sz="1600" b="1" dirty="0">
                <a:solidFill>
                  <a:schemeClr val="accent2"/>
                </a:solidFill>
              </a:rPr>
              <a:t> </a:t>
            </a:r>
            <a:r>
              <a:rPr lang="en-US" altLang="zh-CN" sz="1600" b="1" dirty="0">
                <a:solidFill>
                  <a:schemeClr val="accent2"/>
                </a:solidFill>
              </a:rPr>
              <a:t>25</a:t>
            </a:r>
            <a:endParaRPr lang="en-US" altLang="x-none" sz="1600" b="1"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21</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pPr>
              <a:buFont typeface="Wingdings" pitchFamily="2" charset="2"/>
              <a:buChar char="q"/>
            </a:pPr>
            <a:r>
              <a:rPr lang="en-US" altLang="zh-CN" sz="2403" dirty="0">
                <a:ea typeface="宋体" charset="-122"/>
              </a:rPr>
              <a:t>Why connection close?</a:t>
            </a:r>
          </a:p>
          <a:p>
            <a:pPr lvl="1">
              <a:buFont typeface="Courier New" panose="02070309020205020404" pitchFamily="49" charset="0"/>
              <a:buChar char="o"/>
            </a:pPr>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501"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502"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22</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dirty="0">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23</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dirty="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774"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775"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24</a:t>
            </a:fld>
            <a:endParaRPr lang="en-US" altLang="x-none"/>
          </a:p>
        </p:txBody>
      </p:sp>
      <p:pic>
        <p:nvPicPr>
          <p:cNvPr id="5" name="Picture 4"/>
          <p:cNvPicPr>
            <a:picLocks noChangeAspect="1"/>
          </p:cNvPicPr>
          <p:nvPr/>
        </p:nvPicPr>
        <p:blipFill>
          <a:blip r:embed="rId2"/>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25</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dirty="0">
              <a:solidFill>
                <a:schemeClr val="accent2"/>
              </a:solidFill>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b="1" dirty="0">
                <a:solidFill>
                  <a:schemeClr val="accent2"/>
                </a:solidFill>
                <a:latin typeface="Comic Sans MS" charset="0"/>
              </a:rPr>
              <a:t>Why standard?</a:t>
            </a:r>
            <a:endParaRPr lang="en-US" altLang="x-none" sz="2000" b="1" dirty="0">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dirty="0">
                <a:ea typeface="ＭＳ Ｐゴシック" charset="-128"/>
              </a:rPr>
              <a:t>Protocol Standardization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26</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p:txBody>
      </p:sp>
      <p:sp>
        <p:nvSpPr>
          <p:cNvPr id="56323" name="Rectangle 6"/>
          <p:cNvSpPr>
            <a:spLocks noGrp="1" noChangeArrowheads="1"/>
          </p:cNvSpPr>
          <p:nvPr>
            <p:ph type="title"/>
          </p:nvPr>
        </p:nvSpPr>
        <p:spPr/>
        <p:txBody>
          <a:bodyPr/>
          <a:lstStyle/>
          <a:p>
            <a:r>
              <a:rPr lang="en-US" altLang="x-none" sz="3600" dirty="0">
                <a:ea typeface="ＭＳ Ｐゴシック" charset="-128"/>
              </a:rPr>
              <a:t>Internet Standardization Process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27</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 typical (but not the only) way of standardization:</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28</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dirty="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29</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dirty="0">
                <a:ea typeface="ＭＳ Ｐゴシック" charset="-128"/>
              </a:rPr>
              <a:t>Prelude: </a:t>
            </a:r>
            <a:br>
              <a:rPr lang="en-US" altLang="x-none" sz="3600" dirty="0">
                <a:ea typeface="ＭＳ Ｐゴシック" charset="-128"/>
              </a:rPr>
            </a:br>
            <a:r>
              <a:rPr lang="en-US" altLang="x-none" sz="3600" dirty="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buFont typeface="Wingdings" pitchFamily="2" charset="2"/>
              <a:buChar char="q"/>
            </a:pPr>
            <a:r>
              <a:rPr lang="en-US" altLang="x-none" sz="2000" b="1" dirty="0">
                <a:ea typeface="ＭＳ Ｐゴシック" charset="-128"/>
              </a:rPr>
              <a:t>1957</a:t>
            </a:r>
          </a:p>
          <a:p>
            <a:pPr lvl="1">
              <a:lnSpc>
                <a:spcPct val="80000"/>
              </a:lnSpc>
              <a:buFont typeface="Courier New" panose="02070309020205020404" pitchFamily="49" charset="0"/>
              <a:buChar char="o"/>
            </a:pPr>
            <a:r>
              <a:rPr lang="en-US" altLang="x-none" sz="1800" dirty="0">
                <a:ea typeface="ＭＳ Ｐゴシック" charset="-128"/>
              </a:rPr>
              <a:t>USSR launche</a:t>
            </a:r>
            <a:r>
              <a:rPr lang="en-US" altLang="zh-CN" sz="1800" dirty="0">
                <a:ea typeface="ＭＳ Ｐゴシック" charset="-128"/>
              </a:rPr>
              <a:t>d</a:t>
            </a:r>
            <a:r>
              <a:rPr lang="en-US" altLang="x-none" sz="1800" dirty="0">
                <a:ea typeface="ＭＳ Ｐゴシック" charset="-128"/>
              </a:rPr>
              <a:t> Sputnik</a:t>
            </a:r>
            <a:r>
              <a:rPr lang="en-US" altLang="zh-CN" sz="1800" dirty="0">
                <a:ea typeface="ＭＳ Ｐゴシック" charset="-128"/>
              </a:rPr>
              <a:t>;</a:t>
            </a:r>
            <a:r>
              <a:rPr lang="en-US" altLang="x-none" sz="1800" dirty="0">
                <a:ea typeface="ＭＳ Ｐゴシック" charset="-128"/>
              </a:rPr>
              <a:t> US </a:t>
            </a:r>
            <a:r>
              <a:rPr lang="en-US" altLang="zh-CN" sz="1800" dirty="0">
                <a:ea typeface="ＭＳ Ｐゴシック" charset="-128"/>
              </a:rPr>
              <a:t>DoD </a:t>
            </a:r>
            <a:r>
              <a:rPr lang="en-US" altLang="x-none" sz="1800" dirty="0">
                <a:ea typeface="ＭＳ Ｐゴシック" charset="-128"/>
              </a:rPr>
              <a:t>formed Advanced Research Projects Agency (ARPA)</a:t>
            </a:r>
          </a:p>
          <a:p>
            <a:pPr>
              <a:lnSpc>
                <a:spcPct val="80000"/>
              </a:lnSpc>
              <a:buFont typeface="Wingdings" pitchFamily="2" charset="2"/>
              <a:buChar char="q"/>
            </a:pPr>
            <a:r>
              <a:rPr lang="en-US" altLang="x-none" sz="2000" b="1" dirty="0">
                <a:ea typeface="ＭＳ Ｐゴシック" charset="-128"/>
              </a:rPr>
              <a:t>1961</a:t>
            </a:r>
          </a:p>
          <a:p>
            <a:pPr lvl="1">
              <a:lnSpc>
                <a:spcPct val="80000"/>
              </a:lnSpc>
              <a:buFont typeface="Courier New" panose="02070309020205020404" pitchFamily="49" charset="0"/>
              <a:buChar char="o"/>
            </a:pPr>
            <a:r>
              <a:rPr lang="en-US" altLang="x-none" sz="1800" dirty="0">
                <a:ea typeface="ＭＳ Ｐゴシック" charset="-128"/>
              </a:rPr>
              <a:t>First paper by Len Kleinrock on packet switching theory</a:t>
            </a:r>
          </a:p>
          <a:p>
            <a:pPr>
              <a:lnSpc>
                <a:spcPct val="80000"/>
              </a:lnSpc>
              <a:buFont typeface="Wingdings" pitchFamily="2" charset="2"/>
              <a:buChar char="q"/>
            </a:pPr>
            <a:r>
              <a:rPr lang="en-US" altLang="x-none" sz="2000" b="1" dirty="0">
                <a:ea typeface="ＭＳ Ｐゴシック" charset="-128"/>
              </a:rPr>
              <a:t>1964</a:t>
            </a:r>
          </a:p>
          <a:p>
            <a:pPr lvl="1">
              <a:lnSpc>
                <a:spcPct val="80000"/>
              </a:lnSpc>
              <a:buFont typeface="Courier New" panose="02070309020205020404" pitchFamily="49" charset="0"/>
              <a:buChar char="o"/>
            </a:pPr>
            <a:r>
              <a:rPr lang="en-US" altLang="x-none" sz="1800" dirty="0">
                <a:ea typeface="ＭＳ Ｐゴシック" charset="-128"/>
              </a:rPr>
              <a:t>Paul Baran from RAND on design of packet switching networks</a:t>
            </a:r>
          </a:p>
          <a:p>
            <a:pPr>
              <a:lnSpc>
                <a:spcPct val="80000"/>
              </a:lnSpc>
              <a:buFont typeface="Wingdings" pitchFamily="2" charset="2"/>
              <a:buChar char="q"/>
            </a:pPr>
            <a:r>
              <a:rPr lang="en-US" altLang="x-none" sz="2000" b="1" dirty="0">
                <a:ea typeface="ＭＳ Ｐゴシック" charset="-128"/>
              </a:rPr>
              <a:t>1965-1968</a:t>
            </a:r>
          </a:p>
          <a:p>
            <a:pPr lvl="1">
              <a:lnSpc>
                <a:spcPct val="80000"/>
              </a:lnSpc>
              <a:buFont typeface="Courier New" panose="02070309020205020404" pitchFamily="49" charset="0"/>
              <a:buChar char="o"/>
            </a:pPr>
            <a:r>
              <a:rPr lang="en-US" altLang="x-none" sz="1800" dirty="0">
                <a:solidFill>
                  <a:srgbClr val="800000"/>
                </a:solidFill>
                <a:ea typeface="ＭＳ Ｐゴシック" charset="-128"/>
              </a:rPr>
              <a:t>ARPANET</a:t>
            </a:r>
            <a:r>
              <a:rPr lang="en-US" altLang="x-none" sz="1800" dirty="0">
                <a:ea typeface="ＭＳ Ｐゴシック" charset="-128"/>
              </a:rPr>
              <a:t> plan</a:t>
            </a:r>
          </a:p>
          <a:p>
            <a:pPr lvl="1">
              <a:lnSpc>
                <a:spcPct val="80000"/>
              </a:lnSpc>
              <a:buFont typeface="Courier New" panose="02070309020205020404" pitchFamily="49" charset="0"/>
              <a:buChar char="o"/>
            </a:pPr>
            <a:r>
              <a:rPr lang="en-US" altLang="x-none" sz="1800" dirty="0">
                <a:ea typeface="ＭＳ Ｐゴシック" charset="-128"/>
              </a:rPr>
              <a:t>Bolt Beranek and Newman, </a:t>
            </a:r>
            <a:br>
              <a:rPr lang="en-US" altLang="x-none" sz="1800" dirty="0">
                <a:ea typeface="ＭＳ Ｐゴシック" charset="-128"/>
              </a:rPr>
            </a:br>
            <a:r>
              <a:rPr lang="en-US" altLang="x-none" sz="1800" dirty="0">
                <a:ea typeface="ＭＳ Ｐゴシック" charset="-128"/>
              </a:rPr>
              <a:t>Inc. (BBN)</a:t>
            </a:r>
            <a:r>
              <a:rPr lang="en-US" altLang="zh-CN" sz="1800" dirty="0">
                <a:ea typeface="ＭＳ Ｐゴシック" charset="-128"/>
              </a:rPr>
              <a:t>, a </a:t>
            </a:r>
            <a:r>
              <a:rPr lang="en-US" altLang="zh-CN" sz="1800" dirty="0">
                <a:solidFill>
                  <a:srgbClr val="800000"/>
                </a:solidFill>
                <a:ea typeface="ＭＳ Ｐゴシック" charset="-128"/>
              </a:rPr>
              <a:t>small</a:t>
            </a:r>
            <a:r>
              <a:rPr lang="en-US" altLang="zh-CN" sz="1800" dirty="0">
                <a:ea typeface="ＭＳ Ｐゴシック" charset="-128"/>
              </a:rPr>
              <a:t> company,</a:t>
            </a:r>
            <a:r>
              <a:rPr lang="en-US" altLang="x-none" sz="1800" dirty="0">
                <a:ea typeface="ＭＳ Ｐゴシック" charset="-128"/>
              </a:rPr>
              <a:t> </a:t>
            </a:r>
            <a:br>
              <a:rPr lang="en-US" altLang="x-none" sz="1800" dirty="0">
                <a:ea typeface="ＭＳ Ｐゴシック" charset="-128"/>
              </a:rPr>
            </a:br>
            <a:r>
              <a:rPr lang="en-US" altLang="x-none" sz="1800" dirty="0">
                <a:ea typeface="ＭＳ Ｐゴシック" charset="-128"/>
              </a:rPr>
              <a:t>was awarded Packet Switch </a:t>
            </a:r>
            <a:br>
              <a:rPr lang="en-US" altLang="x-none" sz="1800" dirty="0">
                <a:ea typeface="ＭＳ Ｐゴシック" charset="-128"/>
              </a:rPr>
            </a:br>
            <a:r>
              <a:rPr lang="en-US" altLang="x-none" sz="1800" dirty="0">
                <a:ea typeface="ＭＳ Ｐゴシック" charset="-128"/>
              </a:rPr>
              <a:t>contract to build Interface </a:t>
            </a:r>
            <a:br>
              <a:rPr lang="en-US" altLang="x-none" sz="1800" dirty="0">
                <a:ea typeface="ＭＳ Ｐゴシック" charset="-128"/>
              </a:rPr>
            </a:br>
            <a:r>
              <a:rPr lang="en-US" altLang="x-none" sz="1800" dirty="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a:xfrm>
            <a:off x="4806950" y="4038600"/>
            <a:ext cx="4349750" cy="1830388"/>
          </a:xfrm>
          <a:noFill/>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5150" y="5312013"/>
            <a:ext cx="1803400" cy="1346915"/>
          </a:xfrm>
          <a:prstGeom prst="rect">
            <a:avLst/>
          </a:prstGeom>
        </p:spPr>
      </p:pic>
      <p:pic>
        <p:nvPicPr>
          <p:cNvPr id="5" name="Picture 4">
            <a:extLst>
              <a:ext uri="{FF2B5EF4-FFF2-40B4-BE49-F238E27FC236}">
                <a16:creationId xmlns:a16="http://schemas.microsoft.com/office/drawing/2014/main" id="{67EB384D-E560-9641-890D-9DCE500FE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46050" y="49587"/>
            <a:ext cx="4375150" cy="3281363"/>
          </a:xfrm>
          <a:prstGeom prst="rect">
            <a:avLst/>
          </a:prstGeom>
        </p:spPr>
      </p:pic>
      <p:pic>
        <p:nvPicPr>
          <p:cNvPr id="9" name="Picture 8">
            <a:extLst>
              <a:ext uri="{FF2B5EF4-FFF2-40B4-BE49-F238E27FC236}">
                <a16:creationId xmlns:a16="http://schemas.microsoft.com/office/drawing/2014/main" id="{E49B3FA7-B66D-7F47-99D7-62D9CD4A1B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770437" y="152399"/>
            <a:ext cx="4238067" cy="3178551"/>
          </a:xfrm>
          <a:prstGeom prst="rect">
            <a:avLst/>
          </a:prstGeom>
        </p:spPr>
      </p:pic>
      <p:pic>
        <p:nvPicPr>
          <p:cNvPr id="7" name="Picture 6">
            <a:extLst>
              <a:ext uri="{FF2B5EF4-FFF2-40B4-BE49-F238E27FC236}">
                <a16:creationId xmlns:a16="http://schemas.microsoft.com/office/drawing/2014/main" id="{17F1FA52-35B0-0B4C-AAD5-2A44C2AE06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350295" y="3280571"/>
            <a:ext cx="3968748" cy="2976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r>
              <a:rPr lang="zh-CN" altLang="en-US" dirty="0">
                <a:ea typeface="ＭＳ Ｐゴシック" charset="-128"/>
              </a:rPr>
              <a:t>： </a:t>
            </a:r>
            <a:r>
              <a:rPr lang="en-US" altLang="x-none" dirty="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a:t>
            </a:r>
            <a:r>
              <a:rPr lang="en-US" altLang="zh-CN" dirty="0">
                <a:ea typeface="ＭＳ Ｐゴシック" charset="-128"/>
              </a:rPr>
              <a:t>s</a:t>
            </a:r>
            <a:r>
              <a:rPr lang="en-US" altLang="x-none" dirty="0">
                <a:ea typeface="ＭＳ Ｐゴシック" charset="-128"/>
              </a:rPr>
              <a:t> </a:t>
            </a:r>
          </a:p>
          <a:p>
            <a:pPr lvl="1">
              <a:buFont typeface="Courier New" panose="02070309020205020404" pitchFamily="49" charset="0"/>
              <a:buChar char="o"/>
            </a:pPr>
            <a:r>
              <a:rPr lang="en-US" altLang="zh-CN" dirty="0">
                <a:ea typeface="ＭＳ Ｐゴシック" charset="-128"/>
              </a:rPr>
              <a:t>Xing</a:t>
            </a:r>
            <a:r>
              <a:rPr lang="zh-CN" altLang="en-US" dirty="0">
                <a:ea typeface="ＭＳ Ｐゴシック" charset="-128"/>
              </a:rPr>
              <a:t> </a:t>
            </a:r>
            <a:r>
              <a:rPr lang="en-US" altLang="zh-CN" dirty="0">
                <a:ea typeface="ＭＳ Ｐゴシック" charset="-128"/>
              </a:rPr>
              <a:t>Fang,</a:t>
            </a:r>
            <a:r>
              <a:rPr lang="zh-CN" altLang="en-US" dirty="0">
                <a:ea typeface="ＭＳ Ｐゴシック" charset="-128"/>
              </a:rPr>
              <a:t> </a:t>
            </a:r>
            <a:r>
              <a:rPr lang="en-US" altLang="zh-CN" dirty="0" err="1">
                <a:ea typeface="ＭＳ Ｐゴシック" charset="-128"/>
              </a:rPr>
              <a:t>fangxing@stu.xmu.edu.cn</a:t>
            </a:r>
            <a:endParaRPr lang="en-US" altLang="zh-CN" dirty="0">
              <a:ea typeface="ＭＳ Ｐゴシック" charset="-128"/>
            </a:endParaRPr>
          </a:p>
          <a:p>
            <a:pPr lvl="1">
              <a:buFont typeface="Courier New" panose="02070309020205020404" pitchFamily="49" charset="0"/>
              <a:buChar char="o"/>
            </a:pPr>
            <a:endParaRPr lang="en-US" altLang="zh-CN" dirty="0">
              <a:ea typeface="ＭＳ Ｐゴシック" charset="-128"/>
            </a:endParaRPr>
          </a:p>
          <a:p>
            <a:pPr lvl="1">
              <a:buFont typeface="Courier New" panose="02070309020205020404" pitchFamily="49" charset="0"/>
              <a:buChar char="o"/>
            </a:pPr>
            <a:endParaRPr lang="en-US" altLang="zh-CN" dirty="0">
              <a:ea typeface="ＭＳ Ｐゴシック" charset="-128"/>
            </a:endParaRPr>
          </a:p>
          <a:p>
            <a:pPr lvl="1">
              <a:buFont typeface="Courier New" panose="02070309020205020404" pitchFamily="49" charset="0"/>
              <a:buChar char="o"/>
            </a:pPr>
            <a:r>
              <a:rPr lang="en-US" altLang="zh-CN" dirty="0" err="1">
                <a:ea typeface="ＭＳ Ｐゴシック" charset="-128"/>
              </a:rPr>
              <a:t>Pengbo</a:t>
            </a:r>
            <a:r>
              <a:rPr lang="zh-CN" altLang="en-US" dirty="0">
                <a:ea typeface="ＭＳ Ｐゴシック" charset="-128"/>
              </a:rPr>
              <a:t> </a:t>
            </a:r>
            <a:r>
              <a:rPr lang="en-US" altLang="zh-CN" dirty="0">
                <a:ea typeface="ＭＳ Ｐゴシック" charset="-128"/>
              </a:rPr>
              <a:t>Yan,</a:t>
            </a:r>
            <a:r>
              <a:rPr lang="zh-CN" altLang="en-US" dirty="0">
                <a:ea typeface="ＭＳ Ｐゴシック" charset="-128"/>
              </a:rPr>
              <a:t> </a:t>
            </a:r>
            <a:r>
              <a:rPr lang="en-US" altLang="zh-CN" dirty="0" err="1">
                <a:ea typeface="ＭＳ Ｐゴシック" charset="-128"/>
              </a:rPr>
              <a:t>yanpengbo@stu.xmu.edu.cn</a:t>
            </a:r>
            <a:endParaRPr lang="en-US" altLang="zh-CN" dirty="0">
              <a:ea typeface="ＭＳ Ｐゴシック" charset="-128"/>
            </a:endParaRPr>
          </a:p>
        </p:txBody>
      </p:sp>
      <p:pic>
        <p:nvPicPr>
          <p:cNvPr id="2" name="Picture 1">
            <a:extLst>
              <a:ext uri="{FF2B5EF4-FFF2-40B4-BE49-F238E27FC236}">
                <a16:creationId xmlns:a16="http://schemas.microsoft.com/office/drawing/2014/main" id="{AF100E1B-60EE-E949-BCE6-7164C1CCA93B}"/>
              </a:ext>
            </a:extLst>
          </p:cNvPr>
          <p:cNvPicPr>
            <a:picLocks noChangeAspect="1"/>
          </p:cNvPicPr>
          <p:nvPr/>
        </p:nvPicPr>
        <p:blipFill>
          <a:blip r:embed="rId3"/>
          <a:stretch>
            <a:fillRect/>
          </a:stretch>
        </p:blipFill>
        <p:spPr>
          <a:xfrm>
            <a:off x="7190780" y="3710342"/>
            <a:ext cx="959348" cy="1276350"/>
          </a:xfrm>
          <a:prstGeom prst="rect">
            <a:avLst/>
          </a:prstGeom>
        </p:spPr>
      </p:pic>
      <p:pic>
        <p:nvPicPr>
          <p:cNvPr id="3" name="Picture 2">
            <a:extLst>
              <a:ext uri="{FF2B5EF4-FFF2-40B4-BE49-F238E27FC236}">
                <a16:creationId xmlns:a16="http://schemas.microsoft.com/office/drawing/2014/main" id="{BA195311-638E-5341-ABE0-706A2E32E73C}"/>
              </a:ext>
            </a:extLst>
          </p:cNvPr>
          <p:cNvPicPr>
            <a:picLocks noChangeAspect="1"/>
          </p:cNvPicPr>
          <p:nvPr/>
        </p:nvPicPr>
        <p:blipFill>
          <a:blip r:embed="rId4"/>
          <a:stretch>
            <a:fillRect/>
          </a:stretch>
        </p:blipFill>
        <p:spPr>
          <a:xfrm>
            <a:off x="7190780" y="5100992"/>
            <a:ext cx="987826" cy="13843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30</a:t>
            </a:fld>
            <a:endParaRPr lang="en-US" altLang="x-none" sz="1200">
              <a:latin typeface="Tahoma" charset="0"/>
            </a:endParaRPr>
          </a:p>
        </p:txBody>
      </p:sp>
      <p:sp>
        <p:nvSpPr>
          <p:cNvPr id="64514"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1969</a:t>
            </a:r>
          </a:p>
          <a:p>
            <a:pPr lvl="1">
              <a:buFont typeface="Courier New" panose="02070309020205020404" pitchFamily="49" charset="0"/>
              <a:buChar char="o"/>
            </a:pPr>
            <a:r>
              <a:rPr lang="en-US" altLang="x-none" dirty="0">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dirty="0">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31</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dirty="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32</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lvl="1" algn="l">
              <a:spcBef>
                <a:spcPct val="20000"/>
              </a:spcBef>
              <a:buClr>
                <a:schemeClr val="accent2"/>
              </a:buClr>
              <a:buSzPct val="85000"/>
            </a:pPr>
            <a:r>
              <a:rPr lang="en-US" altLang="x-none" sz="2400" dirty="0">
                <a:latin typeface="Comic Sans MS" charset="0"/>
              </a:rPr>
              <a:t>- 1978: TCP (NCP) split to TCP/IP</a:t>
            </a:r>
          </a:p>
          <a:p>
            <a:pPr lvl="1" algn="l">
              <a:spcBef>
                <a:spcPct val="20000"/>
              </a:spcBef>
              <a:buClr>
                <a:schemeClr val="accent2"/>
              </a:buClr>
              <a:buSzPct val="85000"/>
            </a:pPr>
            <a:r>
              <a:rPr lang="en-US" altLang="x-none" sz="2400" dirty="0">
                <a:latin typeface="Comic Sans MS" charset="0"/>
              </a:rPr>
              <a:t>- 1983: TCP (NCP) converted to TCP/IP (Jan. 1)</a:t>
            </a:r>
            <a:endParaRPr lang="en-US" altLang="x-none" sz="1800" dirty="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dirty="0">
                <a:ea typeface="ＭＳ Ｐゴシック" charset="-128"/>
              </a:rPr>
              <a:t>The Internet Becomes </a:t>
            </a:r>
            <a:r>
              <a:rPr lang="en-US" altLang="zh-CN" sz="2800" dirty="0">
                <a:solidFill>
                  <a:srgbClr val="FF0000"/>
                </a:solidFill>
                <a:ea typeface="ＭＳ Ｐゴシック" charset="-128"/>
              </a:rPr>
              <a:t>a Network of</a:t>
            </a:r>
            <a:r>
              <a:rPr lang="en-US" altLang="x-none" sz="2800" dirty="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33</a:t>
            </a:fld>
            <a:endParaRPr lang="en-US" altLang="x-none" sz="1200">
              <a:latin typeface="Tahoma" charset="0"/>
            </a:endParaRPr>
          </a:p>
        </p:txBody>
      </p:sp>
      <p:sp>
        <p:nvSpPr>
          <p:cNvPr id="70658" name="Rectangle 2"/>
          <p:cNvSpPr>
            <a:spLocks noChangeArrowheads="1"/>
          </p:cNvSpPr>
          <p:nvPr/>
        </p:nvSpPr>
        <p:spPr bwMode="auto">
          <a:xfrm>
            <a:off x="539750" y="13017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Wingdings" pitchFamily="2" charset="2"/>
              <a:buChar char="q"/>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Wingdings" pitchFamily="2" charset="2"/>
              <a:buChar char="q"/>
            </a:pPr>
            <a:r>
              <a:rPr lang="en-US" altLang="x-none" sz="1800" dirty="0">
                <a:latin typeface="Comic Sans MS" charset="0"/>
              </a:rPr>
              <a:t>1987: 10,000 hosts</a:t>
            </a:r>
          </a:p>
          <a:p>
            <a:pPr algn="l">
              <a:spcBef>
                <a:spcPct val="20000"/>
              </a:spcBef>
              <a:buClr>
                <a:schemeClr val="accent2"/>
              </a:buClr>
              <a:buSzPct val="85000"/>
              <a:buFont typeface="Wingdings" pitchFamily="2" charset="2"/>
              <a:buChar char="q"/>
            </a:pPr>
            <a:r>
              <a:rPr lang="en-US" altLang="zh-CN" sz="1800" dirty="0">
                <a:latin typeface="Comic Sans MS" charset="0"/>
              </a:rPr>
              <a:t>1987</a:t>
            </a:r>
            <a:r>
              <a:rPr lang="zh-CN" altLang="en-US" sz="1800" dirty="0">
                <a:latin typeface="Comic Sans MS" charset="0"/>
              </a:rPr>
              <a:t>： </a:t>
            </a:r>
            <a:r>
              <a:rPr lang="en-US" altLang="zh-CN" sz="1800" dirty="0">
                <a:solidFill>
                  <a:srgbClr val="C00000"/>
                </a:solidFill>
                <a:latin typeface="Comic Sans MS" charset="0"/>
              </a:rPr>
              <a:t>China's</a:t>
            </a:r>
            <a:r>
              <a:rPr lang="zh-CN" altLang="en-US" sz="1800" dirty="0">
                <a:solidFill>
                  <a:srgbClr val="C00000"/>
                </a:solidFill>
                <a:latin typeface="Comic Sans MS" charset="0"/>
              </a:rPr>
              <a:t> </a:t>
            </a:r>
            <a:r>
              <a:rPr lang="en-US" altLang="zh-CN" sz="1800" dirty="0">
                <a:solidFill>
                  <a:srgbClr val="C00000"/>
                </a:solidFill>
                <a:latin typeface="Comic Sans MS" charset="0"/>
              </a:rPr>
              <a:t>first</a:t>
            </a:r>
            <a:r>
              <a:rPr lang="zh-CN" altLang="en-US" sz="1800" dirty="0">
                <a:solidFill>
                  <a:srgbClr val="C00000"/>
                </a:solidFill>
                <a:latin typeface="Comic Sans MS" charset="0"/>
              </a:rPr>
              <a:t> </a:t>
            </a:r>
            <a:r>
              <a:rPr lang="en-US" altLang="zh-CN" sz="1800" dirty="0">
                <a:solidFill>
                  <a:srgbClr val="C00000"/>
                </a:solidFill>
                <a:latin typeface="Comic Sans MS" charset="0"/>
              </a:rPr>
              <a:t>email</a:t>
            </a:r>
            <a:r>
              <a:rPr lang="zh-CN" altLang="en-US" sz="1800" dirty="0">
                <a:solidFill>
                  <a:srgbClr val="C00000"/>
                </a:solidFill>
                <a:latin typeface="Comic Sans MS" charset="0"/>
              </a:rPr>
              <a:t> </a:t>
            </a:r>
            <a:r>
              <a:rPr lang="en-US" altLang="zh-CN" sz="1800" dirty="0">
                <a:solidFill>
                  <a:srgbClr val="C00000"/>
                </a:solidFill>
                <a:latin typeface="Comic Sans MS" charset="0"/>
              </a:rPr>
              <a:t>"Across the Great Wall we can reach every corner in the world"</a:t>
            </a:r>
            <a:r>
              <a:rPr lang="zh-CN" altLang="en-US" sz="1800" dirty="0">
                <a:solidFill>
                  <a:srgbClr val="C00000"/>
                </a:solidFill>
                <a:latin typeface="Comic Sans MS" charset="0"/>
              </a:rPr>
              <a:t> </a:t>
            </a:r>
            <a:r>
              <a:rPr lang="en-US" altLang="zh-CN" sz="1800" dirty="0">
                <a:solidFill>
                  <a:srgbClr val="C00000"/>
                </a:solidFill>
                <a:latin typeface="Comic Sans MS" charset="0"/>
              </a:rPr>
              <a:t>sent</a:t>
            </a:r>
            <a:r>
              <a:rPr lang="zh-CN" altLang="en-US" sz="1800" dirty="0">
                <a:solidFill>
                  <a:srgbClr val="C00000"/>
                </a:solidFill>
                <a:latin typeface="Comic Sans MS" charset="0"/>
              </a:rPr>
              <a:t> </a:t>
            </a:r>
            <a:r>
              <a:rPr lang="en-US" altLang="zh-CN" sz="1800" dirty="0">
                <a:solidFill>
                  <a:srgbClr val="C00000"/>
                </a:solidFill>
                <a:latin typeface="Comic Sans MS" charset="0"/>
              </a:rPr>
              <a:t>to</a:t>
            </a:r>
            <a:r>
              <a:rPr lang="zh-CN" altLang="en-US" sz="1800" dirty="0">
                <a:solidFill>
                  <a:srgbClr val="C00000"/>
                </a:solidFill>
                <a:latin typeface="Comic Sans MS" charset="0"/>
              </a:rPr>
              <a:t> </a:t>
            </a:r>
            <a:r>
              <a:rPr lang="en-US" altLang="zh-CN" sz="1800" dirty="0">
                <a:solidFill>
                  <a:srgbClr val="C00000"/>
                </a:solidFill>
                <a:latin typeface="Comic Sans MS" charset="0"/>
              </a:rPr>
              <a:t>Germany</a:t>
            </a:r>
            <a:endParaRPr lang="en-US" altLang="x-none" sz="18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1800" dirty="0">
                <a:latin typeface="Comic Sans MS" charset="0"/>
              </a:rPr>
              <a:t>1988: Internet congestion collapse; TCP congestion control</a:t>
            </a:r>
          </a:p>
          <a:p>
            <a:pPr algn="l">
              <a:spcBef>
                <a:spcPct val="20000"/>
              </a:spcBef>
              <a:buClr>
                <a:schemeClr val="accent2"/>
              </a:buClr>
              <a:buSzPct val="85000"/>
              <a:buFont typeface="Wingdings" pitchFamily="2" charset="2"/>
              <a:buChar char="q"/>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dirty="0">
                <a:ea typeface="ＭＳ Ｐゴシック" charset="-128"/>
              </a:rPr>
              <a:t>Growth of the Internet</a:t>
            </a:r>
            <a:endParaRPr lang="en-US" altLang="x-none" sz="3600" dirty="0">
              <a:solidFill>
                <a:srgbClr val="FF0000"/>
              </a:solidFill>
              <a:ea typeface="ＭＳ Ｐゴシック"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34</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latin typeface="Comic Sans MS" charset="0"/>
              </a:rPr>
              <a:t>1990: ARPANET ceases to exist</a:t>
            </a:r>
          </a:p>
          <a:p>
            <a:pPr algn="l">
              <a:spcBef>
                <a:spcPct val="20000"/>
              </a:spcBef>
              <a:buClr>
                <a:schemeClr val="accent2"/>
              </a:buClr>
              <a:buSzPct val="85000"/>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Wingdings" pitchFamily="2" charset="2"/>
              <a:buChar char="q"/>
            </a:pPr>
            <a:r>
              <a:rPr lang="en-US" altLang="x-none" sz="2000" dirty="0">
                <a:latin typeface="Comic Sans MS" charset="0"/>
              </a:rPr>
              <a:t>1992: 1 million hosts (RFC 1300: Remembrances of Things Past)</a:t>
            </a:r>
          </a:p>
          <a:p>
            <a:pPr algn="l">
              <a:spcBef>
                <a:spcPct val="20000"/>
              </a:spcBef>
              <a:buClr>
                <a:schemeClr val="accent2"/>
              </a:buClr>
              <a:buSzPct val="85000"/>
              <a:buFont typeface="Wingdings" pitchFamily="2" charset="2"/>
              <a:buChar char="q"/>
            </a:pPr>
            <a:r>
              <a:rPr lang="en-US" altLang="zh-CN" sz="2000" dirty="0">
                <a:latin typeface="Comic Sans MS" charset="0"/>
              </a:rPr>
              <a:t>1994:</a:t>
            </a:r>
            <a:r>
              <a:rPr lang="zh-CN" altLang="en-US" sz="2000" dirty="0">
                <a:latin typeface="Comic Sans MS" charset="0"/>
              </a:rPr>
              <a:t> </a:t>
            </a:r>
            <a:r>
              <a:rPr lang="en-US" altLang="zh-CN" sz="2000" dirty="0">
                <a:solidFill>
                  <a:srgbClr val="C00000"/>
                </a:solidFill>
                <a:latin typeface="Comic Sans MS" charset="0"/>
              </a:rPr>
              <a:t>China's</a:t>
            </a:r>
            <a:r>
              <a:rPr lang="zh-CN" altLang="en-US" sz="2000" dirty="0">
                <a:solidFill>
                  <a:srgbClr val="C00000"/>
                </a:solidFill>
                <a:latin typeface="Comic Sans MS" charset="0"/>
              </a:rPr>
              <a:t> </a:t>
            </a:r>
            <a:r>
              <a:rPr lang="en-US" altLang="zh-CN" sz="2000" dirty="0">
                <a:solidFill>
                  <a:srgbClr val="C00000"/>
                </a:solidFill>
                <a:latin typeface="Comic Sans MS" charset="0"/>
              </a:rPr>
              <a:t>first</a:t>
            </a:r>
            <a:r>
              <a:rPr lang="zh-CN" altLang="en-US" sz="2000" dirty="0">
                <a:solidFill>
                  <a:srgbClr val="C00000"/>
                </a:solidFill>
                <a:latin typeface="Comic Sans MS" charset="0"/>
              </a:rPr>
              <a:t> </a:t>
            </a:r>
            <a:r>
              <a:rPr lang="en-US" altLang="zh-CN" sz="2000" dirty="0">
                <a:solidFill>
                  <a:srgbClr val="C00000"/>
                </a:solidFill>
                <a:latin typeface="Comic Sans MS" charset="0"/>
              </a:rPr>
              <a:t>64K</a:t>
            </a:r>
            <a:r>
              <a:rPr lang="zh-CN" altLang="en-US" sz="2000" dirty="0">
                <a:solidFill>
                  <a:srgbClr val="C00000"/>
                </a:solidFill>
                <a:latin typeface="Comic Sans MS" charset="0"/>
              </a:rPr>
              <a:t> </a:t>
            </a:r>
            <a:r>
              <a:rPr lang="en-US" altLang="zh-CN" sz="2000" dirty="0">
                <a:solidFill>
                  <a:srgbClr val="C00000"/>
                </a:solidFill>
                <a:latin typeface="Comic Sans MS" charset="0"/>
              </a:rPr>
              <a:t>dedicated</a:t>
            </a:r>
            <a:r>
              <a:rPr lang="zh-CN" altLang="en-US" sz="2000" dirty="0">
                <a:solidFill>
                  <a:srgbClr val="C00000"/>
                </a:solidFill>
                <a:latin typeface="Comic Sans MS" charset="0"/>
              </a:rPr>
              <a:t> </a:t>
            </a:r>
            <a:r>
              <a:rPr lang="en-US" altLang="zh-CN" sz="2000" dirty="0">
                <a:solidFill>
                  <a:srgbClr val="C00000"/>
                </a:solidFill>
                <a:latin typeface="Comic Sans MS" charset="0"/>
              </a:rPr>
              <a:t>circuit</a:t>
            </a:r>
            <a:r>
              <a:rPr lang="zh-CN" altLang="en-US" sz="2000" dirty="0">
                <a:solidFill>
                  <a:srgbClr val="C00000"/>
                </a:solidFill>
                <a:latin typeface="Comic Sans MS" charset="0"/>
              </a:rPr>
              <a:t> </a:t>
            </a:r>
            <a:r>
              <a:rPr lang="en-US" altLang="zh-CN" sz="2000" dirty="0">
                <a:solidFill>
                  <a:srgbClr val="C00000"/>
                </a:solidFill>
                <a:latin typeface="Comic Sans MS" charset="0"/>
              </a:rPr>
              <a:t>to</a:t>
            </a:r>
            <a:r>
              <a:rPr lang="zh-CN" altLang="en-US" sz="2000" dirty="0">
                <a:solidFill>
                  <a:srgbClr val="C00000"/>
                </a:solidFill>
                <a:latin typeface="Comic Sans MS" charset="0"/>
              </a:rPr>
              <a:t> </a:t>
            </a:r>
            <a:r>
              <a:rPr lang="en-US" altLang="zh-CN" sz="2000" dirty="0">
                <a:solidFill>
                  <a:srgbClr val="C00000"/>
                </a:solidFill>
                <a:latin typeface="Comic Sans MS" charset="0"/>
              </a:rPr>
              <a:t>the</a:t>
            </a:r>
            <a:r>
              <a:rPr lang="zh-CN" altLang="en-US" sz="2000" dirty="0">
                <a:solidFill>
                  <a:srgbClr val="C00000"/>
                </a:solidFill>
                <a:latin typeface="Comic Sans MS" charset="0"/>
              </a:rPr>
              <a:t> </a:t>
            </a:r>
            <a:r>
              <a:rPr lang="en-US" altLang="zh-CN" sz="2000" dirty="0">
                <a:solidFill>
                  <a:srgbClr val="C00000"/>
                </a:solidFill>
                <a:latin typeface="Comic Sans MS" charset="0"/>
              </a:rPr>
              <a:t>Internet</a:t>
            </a:r>
            <a:endParaRPr lang="en-US" altLang="x-none" sz="20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2000" dirty="0">
                <a:latin typeface="Comic Sans MS" charset="0"/>
              </a:rPr>
              <a:t>1998: Google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2004: Facebook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dirty="0">
                <a:ea typeface="ＭＳ Ｐゴシック" charset="-128"/>
              </a:rPr>
              <a:t>Internet 2.0: Web, Commercialization, Social Networking of the Internet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35</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dirty="0">
                <a:ea typeface="ＭＳ Ｐゴシック" charset="-128"/>
              </a:rPr>
              <a:t>Growth of the Internet </a:t>
            </a:r>
            <a:br>
              <a:rPr lang="en-US" altLang="x-none" sz="2800" dirty="0">
                <a:ea typeface="ＭＳ Ｐゴシック" charset="-128"/>
              </a:rPr>
            </a:br>
            <a:r>
              <a:rPr lang="en-US" altLang="x-none" sz="2800" dirty="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5048" y="1454150"/>
            <a:ext cx="4372729" cy="30289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36</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dirty="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CCE4-CD5E-9642-91A9-6D7BBE98838E}"/>
              </a:ext>
            </a:extLst>
          </p:cNvPr>
          <p:cNvSpPr>
            <a:spLocks noGrp="1"/>
          </p:cNvSpPr>
          <p:nvPr>
            <p:ph type="title"/>
          </p:nvPr>
        </p:nvSpPr>
        <p:spPr/>
        <p:txBody>
          <a:bodyPr/>
          <a:lstStyle/>
          <a:p>
            <a:r>
              <a:rPr lang="en-US" altLang="zh-CN" dirty="0"/>
              <a:t>Internet</a:t>
            </a:r>
            <a:r>
              <a:rPr lang="zh-CN" altLang="en-US" dirty="0"/>
              <a:t> </a:t>
            </a:r>
            <a:r>
              <a:rPr lang="en-US" altLang="zh-CN" dirty="0"/>
              <a:t>in</a:t>
            </a:r>
            <a:r>
              <a:rPr lang="zh-CN" altLang="en-US" dirty="0"/>
              <a:t> </a:t>
            </a:r>
            <a:r>
              <a:rPr lang="en-US" altLang="zh-CN" dirty="0"/>
              <a:t>China</a:t>
            </a:r>
            <a:endParaRPr lang="en-US" dirty="0"/>
          </a:p>
        </p:txBody>
      </p:sp>
      <p:sp>
        <p:nvSpPr>
          <p:cNvPr id="4" name="Content Placeholder 3">
            <a:extLst>
              <a:ext uri="{FF2B5EF4-FFF2-40B4-BE49-F238E27FC236}">
                <a16:creationId xmlns:a16="http://schemas.microsoft.com/office/drawing/2014/main" id="{E1421EDA-41C5-1340-ADA8-83D0A5F87A6E}"/>
              </a:ext>
            </a:extLst>
          </p:cNvPr>
          <p:cNvSpPr>
            <a:spLocks noGrp="1"/>
          </p:cNvSpPr>
          <p:nvPr>
            <p:ph idx="1"/>
          </p:nvPr>
        </p:nvSpPr>
        <p:spPr>
          <a:xfrm>
            <a:off x="533400" y="1603375"/>
            <a:ext cx="8235950" cy="4656138"/>
          </a:xfrm>
        </p:spPr>
        <p:txBody>
          <a:bodyPr/>
          <a:lstStyle/>
          <a:p>
            <a:pPr>
              <a:buFont typeface="Wingdings" pitchFamily="2" charset="2"/>
              <a:buChar char="q"/>
            </a:pPr>
            <a:r>
              <a:rPr lang="en-US" altLang="zh-CN" dirty="0"/>
              <a:t>5</a:t>
            </a:r>
            <a:r>
              <a:rPr lang="zh-CN" altLang="en-US" dirty="0"/>
              <a:t> </a:t>
            </a:r>
            <a:r>
              <a:rPr lang="en-US" altLang="zh-CN" dirty="0"/>
              <a:t>major</a:t>
            </a:r>
            <a:r>
              <a:rPr lang="zh-CN" altLang="en-US" dirty="0"/>
              <a:t> </a:t>
            </a:r>
            <a:r>
              <a:rPr lang="en-US" altLang="zh-CN" dirty="0"/>
              <a:t>networks:</a:t>
            </a:r>
            <a:r>
              <a:rPr lang="zh-CN" altLang="en-US" dirty="0"/>
              <a:t> </a:t>
            </a:r>
            <a:r>
              <a:rPr lang="en-US" altLang="zh-CN" dirty="0"/>
              <a:t>CHINANET,</a:t>
            </a:r>
            <a:r>
              <a:rPr lang="zh-CN" altLang="en-US" dirty="0"/>
              <a:t> </a:t>
            </a:r>
            <a:r>
              <a:rPr lang="en-US" altLang="zh-CN" dirty="0"/>
              <a:t>UNINET,</a:t>
            </a:r>
            <a:r>
              <a:rPr lang="zh-CN" altLang="en-US" dirty="0"/>
              <a:t> </a:t>
            </a:r>
            <a:r>
              <a:rPr lang="en-US" altLang="zh-CN" dirty="0"/>
              <a:t>CMNET,</a:t>
            </a:r>
            <a:r>
              <a:rPr lang="zh-CN" altLang="en-US" dirty="0"/>
              <a:t> </a:t>
            </a:r>
            <a:r>
              <a:rPr lang="en-US" altLang="zh-CN" dirty="0"/>
              <a:t>CERNET,</a:t>
            </a:r>
            <a:r>
              <a:rPr lang="zh-CN" altLang="en-US" dirty="0"/>
              <a:t> </a:t>
            </a:r>
            <a:r>
              <a:rPr lang="en-US" altLang="zh-CN" dirty="0"/>
              <a:t>CSTNET</a:t>
            </a:r>
          </a:p>
          <a:p>
            <a:pPr>
              <a:buFont typeface="Wingdings" pitchFamily="2" charset="2"/>
              <a:buChar char="q"/>
            </a:pPr>
            <a:r>
              <a:rPr lang="en-US" altLang="zh-CN" dirty="0"/>
              <a:t>International</a:t>
            </a:r>
            <a:r>
              <a:rPr lang="zh-CN" altLang="en-US" dirty="0"/>
              <a:t> </a:t>
            </a:r>
            <a:r>
              <a:rPr lang="en-US" altLang="zh-CN" dirty="0"/>
              <a:t>exit</a:t>
            </a:r>
            <a:r>
              <a:rPr lang="zh-CN" altLang="en-US" dirty="0"/>
              <a:t> </a:t>
            </a:r>
            <a:r>
              <a:rPr lang="en-US" altLang="zh-CN" dirty="0"/>
              <a:t>bandwidth:</a:t>
            </a:r>
            <a:r>
              <a:rPr lang="zh-CN" altLang="en-US" dirty="0"/>
              <a:t> </a:t>
            </a:r>
            <a:r>
              <a:rPr lang="en-US" altLang="zh-CN" dirty="0"/>
              <a:t>8.8Tbps,</a:t>
            </a:r>
            <a:r>
              <a:rPr lang="zh-CN" altLang="en-US" dirty="0"/>
              <a:t> </a:t>
            </a:r>
            <a:r>
              <a:rPr lang="en-US" altLang="zh-CN" dirty="0"/>
              <a:t>2019</a:t>
            </a:r>
          </a:p>
          <a:p>
            <a:pPr>
              <a:buFont typeface="Wingdings" pitchFamily="2" charset="2"/>
              <a:buChar char="q"/>
            </a:pPr>
            <a:r>
              <a:rPr lang="en-US" altLang="zh-CN" dirty="0"/>
              <a:t>4G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&gt;5.5</a:t>
            </a:r>
            <a:r>
              <a:rPr lang="zh-CN" altLang="en-US" dirty="0"/>
              <a:t> </a:t>
            </a:r>
            <a:r>
              <a:rPr lang="en-US" altLang="zh-CN" dirty="0"/>
              <a:t>million</a:t>
            </a:r>
            <a:r>
              <a:rPr lang="zh-CN" altLang="en-US" dirty="0"/>
              <a:t> </a:t>
            </a:r>
            <a:r>
              <a:rPr lang="en-US" altLang="zh-CN" dirty="0"/>
              <a:t>(&lt;9</a:t>
            </a:r>
            <a:r>
              <a:rPr lang="zh-CN" altLang="en-US" dirty="0"/>
              <a:t> </a:t>
            </a:r>
            <a:r>
              <a:rPr lang="en-US" altLang="zh-CN" dirty="0"/>
              <a:t>million</a:t>
            </a:r>
            <a:r>
              <a:rPr lang="zh-CN" altLang="en-US" dirty="0"/>
              <a:t> </a:t>
            </a:r>
            <a:r>
              <a:rPr lang="en-US" altLang="zh-CN" dirty="0"/>
              <a:t>globally)</a:t>
            </a:r>
          </a:p>
          <a:p>
            <a:pPr>
              <a:buFont typeface="Wingdings" pitchFamily="2" charset="2"/>
              <a:buChar char="q"/>
            </a:pPr>
            <a:r>
              <a:rPr lang="en-US" altLang="zh-CN" dirty="0"/>
              <a:t>5G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~0.7</a:t>
            </a:r>
            <a:r>
              <a:rPr lang="zh-CN" altLang="en-US" dirty="0"/>
              <a:t> </a:t>
            </a:r>
            <a:r>
              <a:rPr lang="en-US" altLang="zh-CN" dirty="0"/>
              <a:t>million</a:t>
            </a:r>
            <a:r>
              <a:rPr lang="zh-CN" altLang="en-US" dirty="0"/>
              <a:t> </a:t>
            </a:r>
            <a:r>
              <a:rPr lang="en-US" altLang="zh-CN" dirty="0"/>
              <a:t>(~70%</a:t>
            </a:r>
            <a:r>
              <a:rPr lang="zh-CN" altLang="en-US" dirty="0"/>
              <a:t> </a:t>
            </a:r>
            <a:r>
              <a:rPr lang="en-US" altLang="zh-CN" dirty="0"/>
              <a:t>of</a:t>
            </a:r>
            <a:r>
              <a:rPr lang="zh-CN" altLang="en-US" dirty="0"/>
              <a:t> </a:t>
            </a:r>
            <a:r>
              <a:rPr lang="en-US" altLang="zh-CN" dirty="0"/>
              <a:t>the</a:t>
            </a:r>
            <a:r>
              <a:rPr lang="zh-CN" altLang="en-US" dirty="0"/>
              <a:t> </a:t>
            </a:r>
            <a:r>
              <a:rPr lang="en-US" altLang="zh-CN" dirty="0"/>
              <a:t>world),</a:t>
            </a:r>
            <a:r>
              <a:rPr lang="zh-CN" altLang="en-US" dirty="0"/>
              <a:t> </a:t>
            </a:r>
            <a:r>
              <a:rPr lang="en-US" altLang="zh-CN" dirty="0"/>
              <a:t>2020</a:t>
            </a:r>
            <a:endParaRPr lang="en-US" dirty="0"/>
          </a:p>
        </p:txBody>
      </p:sp>
      <p:sp>
        <p:nvSpPr>
          <p:cNvPr id="3" name="Slide Number Placeholder 2">
            <a:extLst>
              <a:ext uri="{FF2B5EF4-FFF2-40B4-BE49-F238E27FC236}">
                <a16:creationId xmlns:a16="http://schemas.microsoft.com/office/drawing/2014/main" id="{C89DBED2-0298-C043-A39D-43EA869AB33D}"/>
              </a:ext>
            </a:extLst>
          </p:cNvPr>
          <p:cNvSpPr>
            <a:spLocks noGrp="1"/>
          </p:cNvSpPr>
          <p:nvPr>
            <p:ph type="sldNum" sz="quarter" idx="12"/>
          </p:nvPr>
        </p:nvSpPr>
        <p:spPr/>
        <p:txBody>
          <a:bodyPr/>
          <a:lstStyle/>
          <a:p>
            <a:fld id="{D047F633-3331-744E-AFAB-5186F7023FA2}" type="slidenum">
              <a:rPr lang="en-US" altLang="x-none" smtClean="0"/>
              <a:pPr/>
              <a:t>37</a:t>
            </a:fld>
            <a:endParaRPr lang="en-US" altLang="x-none"/>
          </a:p>
        </p:txBody>
      </p:sp>
    </p:spTree>
    <p:extLst>
      <p:ext uri="{BB962C8B-B14F-4D97-AF65-F5344CB8AC3E}">
        <p14:creationId xmlns:p14="http://schemas.microsoft.com/office/powerpoint/2010/main" val="1911749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FDB31D5-702F-B348-A318-1B0F1C9C5E82}" type="slidenum">
              <a:rPr lang="en-US" altLang="x-none" sz="1200">
                <a:latin typeface="Tahoma" charset="0"/>
              </a:rPr>
              <a:pPr/>
              <a:t>38</a:t>
            </a:fld>
            <a:endParaRPr lang="en-US" altLang="x-none" sz="1200">
              <a:latin typeface="Tahoma" charset="0"/>
            </a:endParaRPr>
          </a:p>
        </p:txBody>
      </p:sp>
      <p:sp>
        <p:nvSpPr>
          <p:cNvPr id="152578" name="Rectangle 2"/>
          <p:cNvSpPr>
            <a:spLocks noGrp="1" noChangeArrowheads="1"/>
          </p:cNvSpPr>
          <p:nvPr>
            <p:ph type="title"/>
          </p:nvPr>
        </p:nvSpPr>
        <p:spPr>
          <a:xfrm>
            <a:off x="463550" y="314325"/>
            <a:ext cx="7783513" cy="835025"/>
          </a:xfrm>
        </p:spPr>
        <p:txBody>
          <a:bodyPr/>
          <a:lstStyle/>
          <a:p>
            <a:r>
              <a:rPr lang="en-US" altLang="x-none" sz="3600" dirty="0">
                <a:ea typeface="ＭＳ Ｐゴシック" charset="-128"/>
              </a:rPr>
              <a:t>What Will We Cover?</a:t>
            </a:r>
          </a:p>
        </p:txBody>
      </p:sp>
      <p:sp>
        <p:nvSpPr>
          <p:cNvPr id="219139" name="Rectangle 3"/>
          <p:cNvSpPr>
            <a:spLocks noGrp="1" noChangeArrowheads="1"/>
          </p:cNvSpPr>
          <p:nvPr>
            <p:ph type="body" idx="1"/>
          </p:nvPr>
        </p:nvSpPr>
        <p:spPr>
          <a:xfrm>
            <a:off x="539750" y="1377950"/>
            <a:ext cx="8458200" cy="4876800"/>
          </a:xfrm>
        </p:spPr>
        <p:txBody>
          <a:bodyPr/>
          <a:lstStyle/>
          <a:p>
            <a:pPr>
              <a:buFont typeface="Wingdings" pitchFamily="2" charset="2"/>
              <a:buChar char="q"/>
            </a:pPr>
            <a:r>
              <a:rPr lang="en-US" altLang="x-none" sz="2400" dirty="0">
                <a:ea typeface="ＭＳ Ｐゴシック" charset="-128"/>
              </a:rPr>
              <a:t>Network architecture and design principles</a:t>
            </a:r>
            <a:r>
              <a:rPr lang="zh-CN" altLang="en-US" sz="2400" dirty="0">
                <a:ea typeface="ＭＳ Ｐゴシック" charset="-128"/>
              </a:rPr>
              <a:t> </a:t>
            </a:r>
            <a:endParaRPr lang="en-US" altLang="x-none" sz="2400" dirty="0">
              <a:ea typeface="ＭＳ Ｐゴシック" charset="-128"/>
            </a:endParaRPr>
          </a:p>
          <a:p>
            <a:pPr lvl="1">
              <a:buFont typeface="Courier New" panose="02070309020205020404" pitchFamily="49" charset="0"/>
              <a:buChar char="o"/>
            </a:pPr>
            <a:r>
              <a:rPr lang="en-US" altLang="x-none" sz="2000" dirty="0">
                <a:ea typeface="ＭＳ Ｐゴシック" charset="-128"/>
              </a:rPr>
              <a:t>Layered network arch; e2e principle</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A</a:t>
            </a:r>
            <a:r>
              <a:rPr lang="en-US" altLang="x-none" sz="2400" dirty="0">
                <a:ea typeface="ＭＳ Ｐゴシック" charset="-128"/>
              </a:rPr>
              <a:t>pplication architecture and design principles</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application paradigms; high performance network app.</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HTTP/Web, Email, DNS</a:t>
            </a:r>
            <a:r>
              <a:rPr lang="en-US" altLang="zh-CN" sz="2000" dirty="0">
                <a:ea typeface="ＭＳ Ｐゴシック" charset="-128"/>
              </a:rPr>
              <a:t>, P2P, </a:t>
            </a:r>
            <a:r>
              <a:rPr lang="en-US" altLang="zh-CN" sz="2000" dirty="0" err="1">
                <a:ea typeface="ＭＳ Ｐゴシック" charset="-128"/>
              </a:rPr>
              <a:t>Blockchain</a:t>
            </a:r>
            <a:r>
              <a:rPr lang="en-US" altLang="zh-CN" sz="2000" dirty="0">
                <a:ea typeface="ＭＳ Ｐゴシック" charset="-128"/>
              </a:rPr>
              <a:t>, Content distribution</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T</a:t>
            </a:r>
            <a:r>
              <a:rPr lang="en-US" altLang="x-none" sz="2400" dirty="0">
                <a:ea typeface="ＭＳ Ｐゴシック" charset="-128"/>
              </a:rPr>
              <a:t>ransport</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transport services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reliability; </a:t>
            </a:r>
            <a:r>
              <a:rPr lang="en-US" altLang="zh-CN" sz="2000" dirty="0">
                <a:ea typeface="ＭＳ Ｐゴシック" charset="-128"/>
              </a:rPr>
              <a:t>distributed resource allocation; primal-dual</a:t>
            </a:r>
          </a:p>
          <a:p>
            <a:pPr lvl="1">
              <a:buFont typeface="Courier New" panose="02070309020205020404" pitchFamily="49" charset="0"/>
              <a:buChar char="o"/>
            </a:pPr>
            <a:r>
              <a:rPr lang="en-US" altLang="x-none" sz="2000" dirty="0">
                <a:ea typeface="ＭＳ Ｐゴシック" charset="-128"/>
              </a:rPr>
              <a:t>transport protocols: TCP/UDP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9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1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913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3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13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39</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353283" name="Rectangle 3"/>
          <p:cNvSpPr>
            <a:spLocks noGrp="1" noChangeArrowheads="1"/>
          </p:cNvSpPr>
          <p:nvPr>
            <p:ph type="body" idx="1"/>
          </p:nvPr>
        </p:nvSpPr>
        <p:spPr>
          <a:xfrm>
            <a:off x="539750" y="1301750"/>
            <a:ext cx="8001000" cy="5257800"/>
          </a:xfrm>
        </p:spPr>
        <p:txBody>
          <a:bodyPr/>
          <a:lstStyle/>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and link layers</a:t>
            </a:r>
          </a:p>
          <a:p>
            <a:pPr lvl="1">
              <a:buFont typeface="Courier New" panose="02070309020205020404" pitchFamily="49" charset="0"/>
              <a:buChar char="o"/>
            </a:pPr>
            <a:r>
              <a:rPr lang="en-US" altLang="zh-CN" sz="2000" dirty="0">
                <a:ea typeface="ＭＳ Ｐゴシック" charset="-128"/>
              </a:rPr>
              <a:t>distributed, asynchronous, autonomous r</a:t>
            </a:r>
            <a:r>
              <a:rPr lang="en-US" altLang="x-none" sz="2000" dirty="0">
                <a:ea typeface="ＭＳ Ｐゴシック" charset="-128"/>
              </a:rPr>
              <a:t>outing</a:t>
            </a:r>
            <a:r>
              <a:rPr lang="en-US" altLang="zh-CN" sz="2000" dirty="0">
                <a:ea typeface="ＭＳ Ｐゴシック" charset="-128"/>
              </a:rPr>
              <a:t> algorithms; scalable router design; </a:t>
            </a:r>
            <a:r>
              <a:rPr lang="en-US" altLang="x-none" sz="2000" dirty="0">
                <a:ea typeface="ＭＳ Ｐゴシック" charset="-128"/>
              </a:rPr>
              <a:t>IP/IPv6</a:t>
            </a:r>
            <a:r>
              <a:rPr lang="en-US" altLang="zh-CN" sz="2000" dirty="0">
                <a:ea typeface="ＭＳ Ｐゴシック" charset="-128"/>
              </a:rPr>
              <a:t>; mobile IP; cellular networks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multiple access; </a:t>
            </a:r>
            <a:r>
              <a:rPr lang="en-US" altLang="zh-CN" sz="2000" dirty="0">
                <a:ea typeface="ＭＳ Ｐゴシック" charset="-128"/>
              </a:rPr>
              <a:t>queueing analysis; capacity analysis</a:t>
            </a:r>
          </a:p>
          <a:p>
            <a:pPr>
              <a:buFont typeface="Wingdings" pitchFamily="2" charset="2"/>
              <a:buChar char="q"/>
            </a:pPr>
            <a:r>
              <a:rPr lang="en-US" altLang="zh-CN" sz="2400" dirty="0">
                <a:ea typeface="ＭＳ Ｐゴシック" charset="-128"/>
              </a:rPr>
              <a:t>Next-generation</a:t>
            </a:r>
            <a:r>
              <a:rPr lang="zh-CN" altLang="en-US" sz="2400" dirty="0">
                <a:ea typeface="ＭＳ Ｐゴシック" charset="-128"/>
              </a:rPr>
              <a:t> </a:t>
            </a:r>
            <a:r>
              <a:rPr lang="en-US" altLang="zh-CN" sz="2400" dirty="0">
                <a:ea typeface="ＭＳ Ｐゴシック" charset="-128"/>
              </a:rPr>
              <a:t>network:</a:t>
            </a:r>
          </a:p>
          <a:p>
            <a:pPr lvl="1">
              <a:buFont typeface="Wingdings" pitchFamily="2" charset="2"/>
              <a:buChar char="q"/>
            </a:pPr>
            <a:r>
              <a:rPr lang="en-US" altLang="zh-CN" sz="2000" dirty="0">
                <a:ea typeface="ＭＳ Ｐゴシック" charset="-128"/>
              </a:rPr>
              <a:t>Cloud and data center design,</a:t>
            </a:r>
            <a:r>
              <a:rPr lang="zh-CN" altLang="en-US" sz="2000" dirty="0">
                <a:ea typeface="ＭＳ Ｐゴシック" charset="-128"/>
              </a:rPr>
              <a:t> </a:t>
            </a:r>
            <a:r>
              <a:rPr lang="en-US" altLang="zh-CN" sz="2000" dirty="0">
                <a:ea typeface="ＭＳ Ｐゴシック" charset="-128"/>
              </a:rPr>
              <a:t>programmable</a:t>
            </a:r>
            <a:r>
              <a:rPr lang="zh-CN" altLang="en-US" sz="2000" dirty="0">
                <a:ea typeface="ＭＳ Ｐゴシック" charset="-128"/>
              </a:rPr>
              <a:t> </a:t>
            </a:r>
            <a:r>
              <a:rPr lang="en-US" altLang="zh-CN" sz="2000" dirty="0">
                <a:ea typeface="ＭＳ Ｐゴシック" charset="-128"/>
              </a:rPr>
              <a:t>networks,</a:t>
            </a:r>
            <a:r>
              <a:rPr lang="zh-CN" altLang="en-US" sz="2000" dirty="0">
                <a:ea typeface="ＭＳ Ｐゴシック" charset="-128"/>
              </a:rPr>
              <a:t> </a:t>
            </a:r>
            <a:r>
              <a:rPr lang="en-US" altLang="zh-CN" sz="2000" dirty="0">
                <a:ea typeface="ＭＳ Ｐゴシック" charset="-128"/>
              </a:rPr>
              <a:t>RDMA</a:t>
            </a:r>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Physical</a:t>
            </a:r>
            <a:r>
              <a:rPr lang="zh-CN" altLang="en-US" sz="2400" dirty="0">
                <a:ea typeface="ＭＳ Ｐゴシック" charset="-128"/>
              </a:rPr>
              <a:t> </a:t>
            </a:r>
            <a:r>
              <a:rPr lang="en-US" altLang="zh-CN" sz="2400" dirty="0">
                <a:ea typeface="ＭＳ Ｐゴシック" charset="-128"/>
              </a:rPr>
              <a:t>layer</a:t>
            </a:r>
          </a:p>
          <a:p>
            <a:pPr>
              <a:buFont typeface="Wingdings" pitchFamily="2" charset="2"/>
              <a:buChar char="q"/>
            </a:pPr>
            <a:r>
              <a:rPr lang="en-US" altLang="zh-CN" sz="2400" dirty="0">
                <a:ea typeface="ＭＳ Ｐゴシック" charset="-128"/>
              </a:rPr>
              <a:t>Wireless</a:t>
            </a:r>
            <a:r>
              <a:rPr lang="zh-CN" altLang="en-US" sz="2400" dirty="0">
                <a:ea typeface="ＭＳ Ｐゴシック" charset="-128"/>
              </a:rPr>
              <a:t> </a:t>
            </a:r>
            <a:r>
              <a:rPr lang="en-US" altLang="zh-CN" sz="2400" dirty="0">
                <a:ea typeface="ＭＳ Ｐゴシック" charset="-128"/>
              </a:rPr>
              <a:t>Networks</a:t>
            </a:r>
          </a:p>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security</a:t>
            </a:r>
          </a:p>
          <a:p>
            <a:pPr lvl="1">
              <a:buFont typeface="Courier New" panose="02070309020205020404" pitchFamily="49" charset="0"/>
              <a:buChar char="o"/>
            </a:pPr>
            <a:r>
              <a:rPr lang="en-US" altLang="x-none" sz="2000" dirty="0">
                <a:ea typeface="ＭＳ Ｐゴシック" charset="-128"/>
              </a:rPr>
              <a:t>security primitives; BAN logic, SSL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328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32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43FC-2F51-3B49-AD32-DD60324A3532}"/>
              </a:ext>
            </a:extLst>
          </p:cNvPr>
          <p:cNvSpPr>
            <a:spLocks noGrp="1"/>
          </p:cNvSpPr>
          <p:nvPr>
            <p:ph type="title"/>
          </p:nvPr>
        </p:nvSpPr>
        <p:spPr/>
        <p:txBody>
          <a:bodyPr/>
          <a:lstStyle/>
          <a:p>
            <a:r>
              <a:rPr lang="en-US" altLang="zh-CN" dirty="0"/>
              <a:t>Self-Introduction</a:t>
            </a:r>
            <a:r>
              <a:rPr lang="zh-CN" altLang="en-US" dirty="0"/>
              <a:t> </a:t>
            </a:r>
            <a:endParaRPr lang="en-US" dirty="0"/>
          </a:p>
        </p:txBody>
      </p:sp>
      <p:sp>
        <p:nvSpPr>
          <p:cNvPr id="3" name="Content Placeholder 2">
            <a:extLst>
              <a:ext uri="{FF2B5EF4-FFF2-40B4-BE49-F238E27FC236}">
                <a16:creationId xmlns:a16="http://schemas.microsoft.com/office/drawing/2014/main" id="{7D2E6EAD-53FD-1844-AD8C-7C63B20305E1}"/>
              </a:ext>
            </a:extLst>
          </p:cNvPr>
          <p:cNvSpPr>
            <a:spLocks noGrp="1"/>
          </p:cNvSpPr>
          <p:nvPr>
            <p:ph idx="1"/>
          </p:nvPr>
        </p:nvSpPr>
        <p:spPr>
          <a:xfrm>
            <a:off x="533400" y="1603375"/>
            <a:ext cx="7783513" cy="4656138"/>
          </a:xfrm>
        </p:spPr>
        <p:txBody>
          <a:bodyPr/>
          <a:lstStyle/>
          <a:p>
            <a:pPr>
              <a:buFont typeface="Wingdings" pitchFamily="2" charset="2"/>
              <a:buChar char="q"/>
            </a:pPr>
            <a:r>
              <a:rPr lang="en-US" altLang="zh-CN" dirty="0"/>
              <a:t>Joined</a:t>
            </a:r>
            <a:r>
              <a:rPr lang="zh-CN" altLang="en-US" dirty="0"/>
              <a:t> </a:t>
            </a:r>
            <a:r>
              <a:rPr lang="en-US" altLang="zh-CN" dirty="0"/>
              <a:t>XMU</a:t>
            </a:r>
            <a:r>
              <a:rPr lang="zh-CN" altLang="en-US" dirty="0"/>
              <a:t> </a:t>
            </a:r>
            <a:r>
              <a:rPr lang="en-US" altLang="zh-CN" dirty="0"/>
              <a:t>as</a:t>
            </a:r>
            <a:r>
              <a:rPr lang="zh-CN" altLang="en-US" dirty="0"/>
              <a:t> </a:t>
            </a:r>
            <a:r>
              <a:rPr lang="en-US" altLang="zh-CN" dirty="0"/>
              <a:t>a</a:t>
            </a:r>
            <a:r>
              <a:rPr lang="zh-CN" altLang="en-US" dirty="0"/>
              <a:t> </a:t>
            </a:r>
            <a:r>
              <a:rPr lang="en-US" altLang="zh-CN" dirty="0"/>
              <a:t>professor</a:t>
            </a:r>
            <a:r>
              <a:rPr lang="zh-CN" altLang="en-US" dirty="0"/>
              <a:t> </a:t>
            </a:r>
            <a:r>
              <a:rPr lang="en-US" altLang="zh-CN" dirty="0"/>
              <a:t>last</a:t>
            </a:r>
            <a:r>
              <a:rPr lang="zh-CN" altLang="en-US" dirty="0"/>
              <a:t> </a:t>
            </a:r>
            <a:r>
              <a:rPr lang="en-US" altLang="zh-CN" dirty="0"/>
              <a:t>January</a:t>
            </a:r>
          </a:p>
          <a:p>
            <a:pPr>
              <a:buFont typeface="Wingdings" pitchFamily="2" charset="2"/>
              <a:buChar char="q"/>
            </a:pPr>
            <a:r>
              <a:rPr lang="en-US" altLang="zh-CN" dirty="0"/>
              <a:t>Research:</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Computer</a:t>
            </a:r>
            <a:r>
              <a:rPr lang="zh-CN" altLang="en-US" dirty="0"/>
              <a:t> </a:t>
            </a:r>
            <a:r>
              <a:rPr lang="en-US" altLang="zh-CN" dirty="0"/>
              <a:t>Systems</a:t>
            </a:r>
          </a:p>
          <a:p>
            <a:pPr>
              <a:buFont typeface="Wingdings" pitchFamily="2" charset="2"/>
              <a:buChar char="q"/>
            </a:pPr>
            <a:r>
              <a:rPr lang="en-US" altLang="zh-CN" dirty="0"/>
              <a:t>Previously,</a:t>
            </a:r>
          </a:p>
          <a:p>
            <a:pPr lvl="1">
              <a:buFont typeface="Wingdings" pitchFamily="2" charset="2"/>
              <a:buChar char="q"/>
            </a:pPr>
            <a:r>
              <a:rPr lang="en-US" altLang="zh-CN" sz="2000" dirty="0"/>
              <a:t>Research</a:t>
            </a:r>
            <a:r>
              <a:rPr lang="zh-CN" altLang="en-US" sz="2000" dirty="0"/>
              <a:t> </a:t>
            </a:r>
            <a:r>
              <a:rPr lang="en-US" altLang="zh-CN" sz="2000" dirty="0"/>
              <a:t>assistant</a:t>
            </a:r>
            <a:r>
              <a:rPr lang="zh-CN" altLang="en-US" sz="2000" dirty="0"/>
              <a:t> </a:t>
            </a:r>
            <a:r>
              <a:rPr lang="en-US" altLang="zh-CN" sz="2000" dirty="0"/>
              <a:t>professor,</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2019-2020</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2016-2018</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McGill</a:t>
            </a:r>
            <a:r>
              <a:rPr lang="zh-CN" altLang="en-US" sz="2000" dirty="0"/>
              <a:t> </a:t>
            </a:r>
            <a:r>
              <a:rPr lang="en-US" altLang="zh-CN" sz="2000" dirty="0"/>
              <a:t>University,</a:t>
            </a:r>
            <a:r>
              <a:rPr lang="zh-CN" altLang="en-US" sz="2000" dirty="0"/>
              <a:t> </a:t>
            </a:r>
            <a:r>
              <a:rPr lang="en-US" altLang="zh-CN" sz="2000" dirty="0"/>
              <a:t>Canada,</a:t>
            </a:r>
            <a:r>
              <a:rPr lang="zh-CN" altLang="en-US" sz="2000" dirty="0"/>
              <a:t> </a:t>
            </a:r>
            <a:r>
              <a:rPr lang="en-US" altLang="zh-CN" sz="2000" dirty="0"/>
              <a:t>2014-2015</a:t>
            </a:r>
          </a:p>
          <a:p>
            <a:pPr lvl="1">
              <a:buFont typeface="Wingdings" pitchFamily="2" charset="2"/>
              <a:buChar char="q"/>
            </a:pPr>
            <a:r>
              <a:rPr lang="en-US" altLang="zh-CN" sz="2000" dirty="0"/>
              <a:t>Ph.D.</a:t>
            </a:r>
            <a:r>
              <a:rPr lang="zh-CN" altLang="en-US" sz="2000" dirty="0"/>
              <a:t> </a:t>
            </a:r>
            <a:r>
              <a:rPr lang="en-US" altLang="zh-CN" sz="2000" dirty="0"/>
              <a:t>in</a:t>
            </a:r>
            <a:r>
              <a:rPr lang="zh-CN" altLang="en-US" sz="2000" dirty="0"/>
              <a:t> </a:t>
            </a:r>
            <a:r>
              <a:rPr lang="en-US" altLang="zh-CN" sz="2000" dirty="0"/>
              <a:t>Computer</a:t>
            </a:r>
            <a:r>
              <a:rPr lang="zh-CN" altLang="en-US" sz="2000" dirty="0"/>
              <a:t> </a:t>
            </a:r>
            <a:r>
              <a:rPr lang="en-US" altLang="zh-CN" sz="2000" dirty="0"/>
              <a:t>Science,</a:t>
            </a:r>
            <a:r>
              <a:rPr lang="zh-CN" altLang="en-US" sz="2000" dirty="0"/>
              <a:t> </a:t>
            </a:r>
            <a:r>
              <a:rPr lang="en-US" altLang="zh-CN" sz="2000" dirty="0"/>
              <a:t>Wayne</a:t>
            </a:r>
            <a:r>
              <a:rPr lang="zh-CN" altLang="en-US" sz="2000" dirty="0"/>
              <a:t> </a:t>
            </a:r>
            <a:r>
              <a:rPr lang="en-US" altLang="zh-CN" sz="2000" dirty="0"/>
              <a:t>State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2014</a:t>
            </a:r>
          </a:p>
          <a:p>
            <a:pPr lvl="1">
              <a:buFont typeface="Wingdings" pitchFamily="2" charset="2"/>
              <a:buChar char="q"/>
            </a:pPr>
            <a:r>
              <a:rPr lang="en-US" altLang="zh-CN" sz="2000" dirty="0"/>
              <a:t>B.E.</a:t>
            </a:r>
            <a:r>
              <a:rPr lang="zh-CN" altLang="en-US" sz="2000" dirty="0"/>
              <a:t> </a:t>
            </a:r>
            <a:r>
              <a:rPr lang="en-US" altLang="zh-CN" sz="2000" dirty="0"/>
              <a:t>in</a:t>
            </a:r>
            <a:r>
              <a:rPr lang="zh-CN" altLang="en-US" sz="2000" dirty="0"/>
              <a:t> </a:t>
            </a:r>
            <a:r>
              <a:rPr lang="en-US" altLang="zh-CN" sz="2000" dirty="0"/>
              <a:t>Information</a:t>
            </a:r>
            <a:r>
              <a:rPr lang="zh-CN" altLang="en-US" sz="2000" dirty="0"/>
              <a:t> </a:t>
            </a:r>
            <a:r>
              <a:rPr lang="en-US" altLang="zh-CN" sz="2000" dirty="0"/>
              <a:t>Security</a:t>
            </a:r>
            <a:r>
              <a:rPr lang="zh-CN" altLang="en-US" sz="2000" dirty="0"/>
              <a:t> </a:t>
            </a:r>
            <a:r>
              <a:rPr lang="en-US" altLang="zh-CN" sz="2000" dirty="0"/>
              <a:t>and</a:t>
            </a:r>
            <a:r>
              <a:rPr lang="zh-CN" altLang="en-US" sz="2000" dirty="0"/>
              <a:t> </a:t>
            </a:r>
            <a:r>
              <a:rPr lang="en-US" altLang="zh-CN" sz="2000" dirty="0" err="1"/>
              <a:t>B.Econ</a:t>
            </a:r>
            <a:r>
              <a:rPr lang="en-US" altLang="zh-CN" sz="2000" dirty="0"/>
              <a:t>.,</a:t>
            </a:r>
            <a:r>
              <a:rPr lang="zh-CN" altLang="en-US" sz="2000" dirty="0"/>
              <a:t> </a:t>
            </a:r>
            <a:r>
              <a:rPr lang="en-US" altLang="zh-CN" sz="2000" dirty="0"/>
              <a:t>NKU,</a:t>
            </a:r>
            <a:r>
              <a:rPr lang="zh-CN" altLang="en-US" sz="2000" dirty="0"/>
              <a:t> </a:t>
            </a:r>
            <a:r>
              <a:rPr lang="en-US" altLang="zh-CN" sz="2000" dirty="0"/>
              <a:t>2007</a:t>
            </a:r>
            <a:endParaRPr lang="en-US" sz="2000" dirty="0"/>
          </a:p>
        </p:txBody>
      </p:sp>
      <p:sp>
        <p:nvSpPr>
          <p:cNvPr id="4" name="Slide Number Placeholder 3">
            <a:extLst>
              <a:ext uri="{FF2B5EF4-FFF2-40B4-BE49-F238E27FC236}">
                <a16:creationId xmlns:a16="http://schemas.microsoft.com/office/drawing/2014/main" id="{ABDA155B-ACC5-AF4A-953C-ED74A9D2758E}"/>
              </a:ext>
            </a:extLst>
          </p:cNvPr>
          <p:cNvSpPr>
            <a:spLocks noGrp="1"/>
          </p:cNvSpPr>
          <p:nvPr>
            <p:ph type="sldNum" sz="quarter" idx="12"/>
          </p:nvPr>
        </p:nvSpPr>
        <p:spPr/>
        <p:txBody>
          <a:bodyPr/>
          <a:lstStyle/>
          <a:p>
            <a:fld id="{F1BC9A0C-B9C7-D94C-BB05-DB5EC86B0AC6}" type="slidenum">
              <a:rPr lang="en-US" altLang="x-none" smtClean="0"/>
              <a:pPr/>
              <a:t>4</a:t>
            </a:fld>
            <a:endParaRPr lang="en-US" altLang="x-none"/>
          </a:p>
        </p:txBody>
      </p:sp>
      <p:pic>
        <p:nvPicPr>
          <p:cNvPr id="5" name="Picture 4">
            <a:extLst>
              <a:ext uri="{FF2B5EF4-FFF2-40B4-BE49-F238E27FC236}">
                <a16:creationId xmlns:a16="http://schemas.microsoft.com/office/drawing/2014/main" id="{D1432F09-9771-EB4F-BF19-34D3224FF6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0550" y="82550"/>
            <a:ext cx="814617" cy="1159597"/>
          </a:xfrm>
          <a:prstGeom prst="rect">
            <a:avLst/>
          </a:prstGeom>
        </p:spPr>
      </p:pic>
    </p:spTree>
    <p:extLst>
      <p:ext uri="{BB962C8B-B14F-4D97-AF65-F5344CB8AC3E}">
        <p14:creationId xmlns:p14="http://schemas.microsoft.com/office/powerpoint/2010/main" val="1154398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40</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zh-CN" sz="3600" dirty="0">
                <a:ea typeface="ＭＳ Ｐゴシック" charset="-128"/>
              </a:rPr>
              <a:t>Guest</a:t>
            </a:r>
            <a:r>
              <a:rPr lang="zh-CN" altLang="en-US" sz="3600" dirty="0">
                <a:ea typeface="ＭＳ Ｐゴシック" charset="-128"/>
              </a:rPr>
              <a:t> </a:t>
            </a:r>
            <a:r>
              <a:rPr lang="en-US" altLang="zh-CN" sz="3600" dirty="0">
                <a:ea typeface="ＭＳ Ｐゴシック" charset="-128"/>
              </a:rPr>
              <a:t>Lectures</a:t>
            </a:r>
            <a:r>
              <a:rPr lang="zh-CN" altLang="en-US" sz="3600" dirty="0">
                <a:ea typeface="ＭＳ Ｐゴシック" charset="-128"/>
              </a:rPr>
              <a:t> </a:t>
            </a:r>
            <a:r>
              <a:rPr lang="en-US" altLang="zh-CN" sz="3600" dirty="0">
                <a:ea typeface="ＭＳ Ｐゴシック" charset="-128"/>
              </a:rPr>
              <a:t>(Tentative</a:t>
            </a:r>
            <a:r>
              <a:rPr lang="zh-CN" altLang="en-US" sz="3600" dirty="0">
                <a:ea typeface="ＭＳ Ｐゴシック" charset="-128"/>
              </a:rPr>
              <a:t> </a:t>
            </a:r>
            <a:r>
              <a:rPr lang="en-US" altLang="zh-CN" sz="3600" dirty="0">
                <a:ea typeface="ＭＳ Ｐゴシック" charset="-128"/>
              </a:rPr>
              <a:t>Topics)</a:t>
            </a:r>
            <a:endParaRPr lang="en-US" altLang="x-none" sz="3600" dirty="0">
              <a:ea typeface="ＭＳ Ｐゴシック" charset="-128"/>
            </a:endParaRPr>
          </a:p>
        </p:txBody>
      </p:sp>
      <p:sp>
        <p:nvSpPr>
          <p:cNvPr id="353283" name="Rectangle 3"/>
          <p:cNvSpPr>
            <a:spLocks noGrp="1" noChangeArrowheads="1"/>
          </p:cNvSpPr>
          <p:nvPr>
            <p:ph type="body" idx="1"/>
          </p:nvPr>
        </p:nvSpPr>
        <p:spPr>
          <a:xfrm>
            <a:off x="539750" y="1301750"/>
            <a:ext cx="8001000" cy="5257800"/>
          </a:xfrm>
        </p:spPr>
        <p:txBody>
          <a:bodyPr/>
          <a:lstStyle/>
          <a:p>
            <a:pPr>
              <a:buFont typeface="Wingdings" pitchFamily="2" charset="2"/>
              <a:buChar char="q"/>
            </a:pPr>
            <a:r>
              <a:rPr lang="en-US" altLang="zh-CN" sz="2400" dirty="0">
                <a:ea typeface="ＭＳ Ｐゴシック" charset="-128"/>
              </a:rPr>
              <a:t>Managing</a:t>
            </a:r>
            <a:r>
              <a:rPr lang="zh-CN" altLang="en-US" sz="2400" dirty="0">
                <a:ea typeface="ＭＳ Ｐゴシック" charset="-128"/>
              </a:rPr>
              <a:t> </a:t>
            </a:r>
            <a:r>
              <a:rPr lang="en-US" altLang="zh-CN" sz="2400" dirty="0">
                <a:ea typeface="ＭＳ Ｐゴシック" charset="-128"/>
              </a:rPr>
              <a:t>Alibaba's</a:t>
            </a:r>
            <a:r>
              <a:rPr lang="zh-CN" altLang="en-US" sz="2400" dirty="0">
                <a:ea typeface="ＭＳ Ｐゴシック" charset="-128"/>
              </a:rPr>
              <a:t> </a:t>
            </a:r>
            <a:r>
              <a:rPr lang="en-US" altLang="zh-CN" sz="2400" dirty="0">
                <a:ea typeface="ＭＳ Ｐゴシック" charset="-128"/>
              </a:rPr>
              <a:t>global</a:t>
            </a:r>
            <a:r>
              <a:rPr lang="zh-CN" altLang="en-US" sz="2400" dirty="0">
                <a:ea typeface="ＭＳ Ｐゴシック" charset="-128"/>
              </a:rPr>
              <a:t> </a:t>
            </a:r>
            <a:r>
              <a:rPr lang="en-US" altLang="zh-CN" sz="2400" dirty="0">
                <a:ea typeface="ＭＳ Ｐゴシック" charset="-128"/>
              </a:rPr>
              <a:t>network:</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err="1">
                <a:ea typeface="ＭＳ Ｐゴシック" charset="-128"/>
              </a:rPr>
              <a:t>Ennan</a:t>
            </a:r>
            <a:r>
              <a:rPr lang="zh-CN" altLang="en-US" sz="2000" dirty="0">
                <a:ea typeface="ＭＳ Ｐゴシック" charset="-128"/>
              </a:rPr>
              <a:t> </a:t>
            </a:r>
            <a:r>
              <a:rPr lang="en-US" altLang="zh-CN" sz="2000" dirty="0" err="1">
                <a:ea typeface="ＭＳ Ｐゴシック" charset="-128"/>
              </a:rPr>
              <a:t>Zhai</a:t>
            </a:r>
            <a:r>
              <a:rPr lang="en-US" altLang="zh-CN" sz="2000" dirty="0">
                <a:ea typeface="ＭＳ Ｐゴシック" charset="-128"/>
              </a:rPr>
              <a:t>:</a:t>
            </a:r>
            <a:r>
              <a:rPr lang="zh-CN" altLang="en-US" sz="2000" dirty="0">
                <a:ea typeface="ＭＳ Ｐゴシック" charset="-128"/>
              </a:rPr>
              <a:t> </a:t>
            </a:r>
            <a:r>
              <a:rPr lang="en-US" altLang="zh-CN" sz="2000" dirty="0">
                <a:ea typeface="ＭＳ Ｐゴシック" charset="-128"/>
              </a:rPr>
              <a:t>Senior</a:t>
            </a:r>
            <a:r>
              <a:rPr lang="zh-CN" altLang="en-US" sz="2000" dirty="0">
                <a:ea typeface="ＭＳ Ｐゴシック" charset="-128"/>
              </a:rPr>
              <a:t> </a:t>
            </a:r>
            <a:r>
              <a:rPr lang="en-US" altLang="zh-CN" sz="2000" dirty="0" err="1">
                <a:ea typeface="ＭＳ Ｐゴシック" charset="-128"/>
              </a:rPr>
              <a:t>Researcher@Alibaba</a:t>
            </a:r>
            <a:endParaRPr lang="en-US" altLang="zh-CN" sz="2000" dirty="0">
              <a:ea typeface="ＭＳ Ｐゴシック" charset="-128"/>
            </a:endParaRPr>
          </a:p>
          <a:p>
            <a:pPr lvl="1">
              <a:buFont typeface="Courier New" panose="02070309020205020404" pitchFamily="49" charset="0"/>
              <a:buChar char="o"/>
            </a:pPr>
            <a:endParaRPr lang="en-US" altLang="zh-CN" sz="2000" dirty="0">
              <a:ea typeface="ＭＳ Ｐゴシック" charset="-128"/>
            </a:endParaRPr>
          </a:p>
          <a:p>
            <a:pPr>
              <a:buFont typeface="Wingdings" pitchFamily="2" charset="2"/>
              <a:buChar char="q"/>
            </a:pPr>
            <a:r>
              <a:rPr lang="en-US" altLang="zh-CN" sz="2400" dirty="0">
                <a:ea typeface="ＭＳ Ｐゴシック" charset="-128"/>
              </a:rPr>
              <a:t>High-Performance</a:t>
            </a:r>
            <a:r>
              <a:rPr lang="zh-CN" altLang="en-US" sz="2400" dirty="0">
                <a:ea typeface="ＭＳ Ｐゴシック" charset="-128"/>
              </a:rPr>
              <a:t> </a:t>
            </a:r>
            <a:r>
              <a:rPr lang="en-US" altLang="zh-CN" sz="2400" dirty="0">
                <a:ea typeface="ＭＳ Ｐゴシック" charset="-128"/>
              </a:rPr>
              <a:t>Azure</a:t>
            </a:r>
            <a:r>
              <a:rPr lang="zh-CN" altLang="en-US" sz="2400" dirty="0">
                <a:ea typeface="ＭＳ Ｐゴシック" charset="-128"/>
              </a:rPr>
              <a:t> </a:t>
            </a:r>
            <a:r>
              <a:rPr lang="en-US" altLang="zh-CN" sz="2400" dirty="0">
                <a:ea typeface="ＭＳ Ｐゴシック" charset="-128"/>
              </a:rPr>
              <a:t>Data</a:t>
            </a:r>
            <a:r>
              <a:rPr lang="zh-CN" altLang="en-US" sz="2400" dirty="0">
                <a:ea typeface="ＭＳ Ｐゴシック" charset="-128"/>
              </a:rPr>
              <a:t> </a:t>
            </a:r>
            <a:r>
              <a:rPr lang="en-US" altLang="zh-CN" sz="2400" dirty="0">
                <a:ea typeface="ＭＳ Ｐゴシック" charset="-128"/>
              </a:rPr>
              <a:t>Center:</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Wei</a:t>
            </a:r>
            <a:r>
              <a:rPr lang="zh-CN" altLang="en-US" sz="2000" dirty="0">
                <a:ea typeface="ＭＳ Ｐゴシック" charset="-128"/>
              </a:rPr>
              <a:t> </a:t>
            </a:r>
            <a:r>
              <a:rPr lang="en-US" altLang="zh-CN" sz="2000" dirty="0">
                <a:ea typeface="ＭＳ Ｐゴシック" charset="-128"/>
              </a:rPr>
              <a:t>Bai:</a:t>
            </a:r>
            <a:r>
              <a:rPr lang="zh-CN" altLang="en-US" sz="2000" dirty="0">
                <a:ea typeface="ＭＳ Ｐゴシック" charset="-128"/>
              </a:rPr>
              <a:t> </a:t>
            </a:r>
            <a:r>
              <a:rPr lang="en-US" altLang="zh-CN" sz="2000" dirty="0">
                <a:ea typeface="ＭＳ Ｐゴシック" charset="-128"/>
              </a:rPr>
              <a:t>Senior</a:t>
            </a:r>
            <a:r>
              <a:rPr lang="zh-CN" altLang="en-US" sz="2000" dirty="0">
                <a:ea typeface="ＭＳ Ｐゴシック" charset="-128"/>
              </a:rPr>
              <a:t> </a:t>
            </a:r>
            <a:r>
              <a:rPr lang="en-US" altLang="zh-CN" sz="2000" dirty="0" err="1">
                <a:ea typeface="ＭＳ Ｐゴシック" charset="-128"/>
              </a:rPr>
              <a:t>Researcher@Microsoft</a:t>
            </a:r>
            <a:endParaRPr lang="en-US" altLang="zh-CN" sz="2000" dirty="0">
              <a:ea typeface="ＭＳ Ｐゴシック" charset="-128"/>
            </a:endParaRPr>
          </a:p>
          <a:p>
            <a:pPr lvl="1">
              <a:buFont typeface="Courier New" panose="02070309020205020404" pitchFamily="49" charset="0"/>
              <a:buChar char="o"/>
            </a:pPr>
            <a:endParaRPr lang="en-US" altLang="zh-CN" sz="2000" dirty="0">
              <a:ea typeface="ＭＳ Ｐゴシック" charset="-128"/>
            </a:endParaRPr>
          </a:p>
          <a:p>
            <a:pPr>
              <a:buFont typeface="Wingdings" pitchFamily="2" charset="2"/>
              <a:buChar char="q"/>
            </a:pPr>
            <a:r>
              <a:rPr lang="en-US" altLang="zh-CN" sz="2400" dirty="0">
                <a:ea typeface="ＭＳ Ｐゴシック" charset="-128"/>
              </a:rPr>
              <a:t>In-Network</a:t>
            </a:r>
            <a:r>
              <a:rPr lang="zh-CN" altLang="en-US" sz="2400" dirty="0">
                <a:ea typeface="ＭＳ Ｐゴシック" charset="-128"/>
              </a:rPr>
              <a:t> </a:t>
            </a:r>
            <a:r>
              <a:rPr lang="en-US" altLang="zh-CN" sz="2400" dirty="0">
                <a:ea typeface="ＭＳ Ｐゴシック" charset="-128"/>
              </a:rPr>
              <a:t>Computing</a:t>
            </a:r>
            <a:r>
              <a:rPr lang="zh-CN" altLang="en-US" sz="2400" dirty="0">
                <a:ea typeface="ＭＳ Ｐゴシック" charset="-128"/>
              </a:rPr>
              <a:t> </a:t>
            </a:r>
            <a:r>
              <a:rPr lang="en-US" altLang="zh-CN" sz="2400" dirty="0">
                <a:ea typeface="ＭＳ Ｐゴシック" charset="-128"/>
              </a:rPr>
              <a:t>via</a:t>
            </a:r>
            <a:r>
              <a:rPr lang="zh-CN" altLang="en-US" sz="2400" dirty="0">
                <a:ea typeface="ＭＳ Ｐゴシック" charset="-128"/>
              </a:rPr>
              <a:t> </a:t>
            </a:r>
            <a:r>
              <a:rPr lang="en-US" altLang="zh-CN" sz="2400" dirty="0">
                <a:ea typeface="ＭＳ Ｐゴシック" charset="-128"/>
              </a:rPr>
              <a:t>Programmable</a:t>
            </a:r>
            <a:r>
              <a:rPr lang="zh-CN" altLang="en-US" sz="2400" dirty="0">
                <a:ea typeface="ＭＳ Ｐゴシック" charset="-128"/>
              </a:rPr>
              <a:t> </a:t>
            </a:r>
            <a:r>
              <a:rPr lang="en-US" altLang="zh-CN" sz="2400" dirty="0">
                <a:ea typeface="ＭＳ Ｐゴシック" charset="-128"/>
              </a:rPr>
              <a:t>Networks:</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Alan</a:t>
            </a:r>
            <a:r>
              <a:rPr lang="zh-CN" altLang="en-US" sz="2000" dirty="0">
                <a:ea typeface="ＭＳ Ｐゴシック" charset="-128"/>
              </a:rPr>
              <a:t> </a:t>
            </a:r>
            <a:r>
              <a:rPr lang="en-US" altLang="zh-CN" sz="2000" dirty="0">
                <a:ea typeface="ＭＳ Ｐゴシック" charset="-128"/>
              </a:rPr>
              <a:t>Liu:</a:t>
            </a:r>
            <a:r>
              <a:rPr lang="zh-CN" altLang="en-US" sz="2000" dirty="0">
                <a:ea typeface="ＭＳ Ｐゴシック" charset="-128"/>
              </a:rPr>
              <a:t> </a:t>
            </a:r>
            <a:r>
              <a:rPr lang="en-US" altLang="zh-CN" sz="2000" dirty="0">
                <a:ea typeface="ＭＳ Ｐゴシック" charset="-128"/>
              </a:rPr>
              <a:t>Assistant</a:t>
            </a:r>
            <a:r>
              <a:rPr lang="zh-CN" altLang="en-US" sz="2000" dirty="0">
                <a:ea typeface="ＭＳ Ｐゴシック" charset="-128"/>
              </a:rPr>
              <a:t> </a:t>
            </a:r>
            <a:r>
              <a:rPr lang="en-US" altLang="zh-CN" sz="2000" dirty="0" err="1">
                <a:ea typeface="ＭＳ Ｐゴシック" charset="-128"/>
              </a:rPr>
              <a:t>Professor@Boston</a:t>
            </a:r>
            <a:r>
              <a:rPr lang="zh-CN" altLang="en-US" sz="2000" dirty="0">
                <a:ea typeface="ＭＳ Ｐゴシック" charset="-128"/>
              </a:rPr>
              <a:t> </a:t>
            </a:r>
            <a:r>
              <a:rPr lang="en-US" altLang="zh-CN" sz="2000" dirty="0">
                <a:ea typeface="ＭＳ Ｐゴシック" charset="-128"/>
              </a:rPr>
              <a:t>University</a:t>
            </a:r>
          </a:p>
          <a:p>
            <a:pPr lvl="1">
              <a:buFont typeface="Courier New" panose="02070309020205020404" pitchFamily="49" charset="0"/>
              <a:buChar char="o"/>
            </a:pPr>
            <a:endParaRPr lang="en-US" altLang="zh-CN" sz="2000" dirty="0">
              <a:ea typeface="ＭＳ Ｐゴシック" charset="-128"/>
            </a:endParaRPr>
          </a:p>
          <a:p>
            <a:pPr>
              <a:buFont typeface="Wingdings" pitchFamily="2" charset="2"/>
              <a:buChar char="q"/>
            </a:pPr>
            <a:r>
              <a:rPr lang="en-US" altLang="zh-CN" sz="2400" dirty="0">
                <a:ea typeface="ＭＳ Ｐゴシック" charset="-128"/>
              </a:rPr>
              <a:t>Large-Scale</a:t>
            </a:r>
            <a:r>
              <a:rPr lang="zh-CN" altLang="en-US" sz="2400" dirty="0">
                <a:ea typeface="ＭＳ Ｐゴシック" charset="-128"/>
              </a:rPr>
              <a:t> </a:t>
            </a:r>
            <a:r>
              <a:rPr lang="en-US" altLang="zh-CN" sz="2400" dirty="0">
                <a:ea typeface="ＭＳ Ｐゴシック" charset="-128"/>
              </a:rPr>
              <a:t>5G</a:t>
            </a:r>
            <a:r>
              <a:rPr lang="zh-CN" altLang="en-US" sz="2400" dirty="0">
                <a:ea typeface="ＭＳ Ｐゴシック" charset="-128"/>
              </a:rPr>
              <a:t> </a:t>
            </a:r>
            <a:r>
              <a:rPr lang="en-US" altLang="zh-CN" sz="2400" dirty="0">
                <a:ea typeface="ＭＳ Ｐゴシック" charset="-128"/>
              </a:rPr>
              <a:t>Measurement</a:t>
            </a:r>
            <a:r>
              <a:rPr lang="zh-CN" altLang="en-US" sz="2400" dirty="0">
                <a:ea typeface="ＭＳ Ｐゴシック" charset="-128"/>
              </a:rPr>
              <a:t> </a:t>
            </a:r>
            <a:r>
              <a:rPr lang="en-US" altLang="zh-CN" sz="2400" dirty="0">
                <a:ea typeface="ＭＳ Ｐゴシック" charset="-128"/>
              </a:rPr>
              <a:t>Studies</a:t>
            </a:r>
            <a:r>
              <a:rPr lang="zh-CN" altLang="en-US" sz="2400" dirty="0">
                <a:ea typeface="ＭＳ Ｐゴシック" charset="-128"/>
              </a:rPr>
              <a:t> </a:t>
            </a:r>
            <a:r>
              <a:rPr lang="en-US" altLang="zh-CN" sz="2400" dirty="0">
                <a:ea typeface="ＭＳ Ｐゴシック" charset="-128"/>
              </a:rPr>
              <a:t>in</a:t>
            </a:r>
            <a:r>
              <a:rPr lang="zh-CN" altLang="en-US" sz="2400" dirty="0">
                <a:ea typeface="ＭＳ Ｐゴシック" charset="-128"/>
              </a:rPr>
              <a:t> </a:t>
            </a:r>
            <a:r>
              <a:rPr lang="en-US" altLang="zh-CN" sz="2400" dirty="0">
                <a:ea typeface="ＭＳ Ｐゴシック" charset="-128"/>
              </a:rPr>
              <a:t>China:</a:t>
            </a:r>
            <a:r>
              <a:rPr lang="zh-CN" altLang="en-US" sz="2400" dirty="0">
                <a:ea typeface="ＭＳ Ｐゴシック" charset="-128"/>
              </a:rPr>
              <a:t> </a:t>
            </a:r>
            <a:endParaRPr lang="en-US" altLang="zh-CN" sz="2400" dirty="0">
              <a:ea typeface="ＭＳ Ｐゴシック" charset="-128"/>
            </a:endParaRPr>
          </a:p>
          <a:p>
            <a:pPr lvl="1">
              <a:buFont typeface="Courier New" panose="02070309020205020404" pitchFamily="49" charset="0"/>
              <a:buChar char="o"/>
            </a:pPr>
            <a:r>
              <a:rPr lang="en-US" altLang="zh-CN" sz="2000" dirty="0" err="1">
                <a:ea typeface="ＭＳ Ｐゴシック" charset="-128"/>
              </a:rPr>
              <a:t>Zhenhua</a:t>
            </a:r>
            <a:r>
              <a:rPr lang="zh-CN" altLang="en-US" sz="2000" dirty="0">
                <a:ea typeface="ＭＳ Ｐゴシック" charset="-128"/>
              </a:rPr>
              <a:t> </a:t>
            </a:r>
            <a:r>
              <a:rPr lang="en-US" altLang="zh-CN" sz="2000" dirty="0">
                <a:ea typeface="ＭＳ Ｐゴシック" charset="-128"/>
              </a:rPr>
              <a:t>Li:</a:t>
            </a:r>
            <a:r>
              <a:rPr lang="zh-CN" altLang="en-US" sz="2000" dirty="0">
                <a:ea typeface="ＭＳ Ｐゴシック" charset="-128"/>
              </a:rPr>
              <a:t> </a:t>
            </a:r>
            <a:r>
              <a:rPr lang="en-US" altLang="zh-CN" sz="2000" dirty="0">
                <a:ea typeface="ＭＳ Ｐゴシック" charset="-128"/>
              </a:rPr>
              <a:t>Associate</a:t>
            </a:r>
            <a:r>
              <a:rPr lang="zh-CN" altLang="en-US" sz="2000" dirty="0">
                <a:ea typeface="ＭＳ Ｐゴシック" charset="-128"/>
              </a:rPr>
              <a:t> </a:t>
            </a:r>
            <a:r>
              <a:rPr lang="en-US" altLang="zh-CN" sz="2000" dirty="0" err="1">
                <a:ea typeface="ＭＳ Ｐゴシック" charset="-128"/>
              </a:rPr>
              <a:t>Professor@Tsinghua</a:t>
            </a:r>
            <a:r>
              <a:rPr lang="zh-CN" altLang="en-US" sz="2000" dirty="0">
                <a:ea typeface="ＭＳ Ｐゴシック" charset="-128"/>
              </a:rPr>
              <a:t> </a:t>
            </a:r>
            <a:r>
              <a:rPr lang="en-US" altLang="zh-CN" sz="2000" dirty="0">
                <a:ea typeface="ＭＳ Ｐゴシック" charset="-128"/>
              </a:rPr>
              <a:t>University</a:t>
            </a:r>
          </a:p>
          <a:p>
            <a:pPr lvl="1">
              <a:buFont typeface="Courier New" panose="02070309020205020404" pitchFamily="49" charset="0"/>
              <a:buChar char="o"/>
            </a:pPr>
            <a:endParaRPr lang="en-US" altLang="zh-CN" sz="2000" dirty="0">
              <a:ea typeface="ＭＳ Ｐゴシック" charset="-128"/>
            </a:endParaRPr>
          </a:p>
          <a:p>
            <a:pPr lvl="1">
              <a:buFont typeface="Courier New" panose="02070309020205020404" pitchFamily="49" charset="0"/>
              <a:buChar char="o"/>
            </a:pPr>
            <a:endParaRPr lang="en-US" altLang="x-none" sz="2000" dirty="0">
              <a:ea typeface="ＭＳ Ｐゴシック" charset="-128"/>
            </a:endParaRPr>
          </a:p>
        </p:txBody>
      </p:sp>
    </p:spTree>
    <p:extLst>
      <p:ext uri="{BB962C8B-B14F-4D97-AF65-F5344CB8AC3E}">
        <p14:creationId xmlns:p14="http://schemas.microsoft.com/office/powerpoint/2010/main" val="2847996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28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28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32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41</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buFont typeface="Wingdings" pitchFamily="2" charset="2"/>
              <a:buChar char="q"/>
            </a:pPr>
            <a:r>
              <a:rPr lang="en-US" altLang="x-none" sz="1800" dirty="0">
                <a:ea typeface="ＭＳ Ｐゴシック" charset="-128"/>
              </a:rPr>
              <a:t>Course administrati</a:t>
            </a:r>
            <a:r>
              <a:rPr lang="en-US" altLang="zh-CN" sz="1800" dirty="0">
                <a:ea typeface="ＭＳ Ｐゴシック" charset="-128"/>
              </a:rPr>
              <a:t>on</a:t>
            </a:r>
          </a:p>
          <a:p>
            <a:pPr>
              <a:lnSpc>
                <a:spcPct val="80000"/>
              </a:lnSpc>
              <a:buFont typeface="Wingdings" pitchFamily="2" charset="2"/>
              <a:buChar char="q"/>
            </a:pPr>
            <a:r>
              <a:rPr lang="en-US" altLang="x-none" sz="1800" dirty="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dirty="0">
                <a:ea typeface="ＭＳ Ｐゴシック" charset="-128"/>
              </a:rPr>
              <a:t>s</a:t>
            </a:r>
            <a:r>
              <a:rPr lang="en-US" altLang="x-none" sz="1800" dirty="0">
                <a:ea typeface="ＭＳ Ｐゴシック" charset="-128"/>
              </a:rPr>
              <a:t>. </a:t>
            </a:r>
          </a:p>
          <a:p>
            <a:pPr>
              <a:lnSpc>
                <a:spcPct val="80000"/>
              </a:lnSpc>
              <a:buFont typeface="Wingdings" pitchFamily="2" charset="2"/>
              <a:buChar char="q"/>
            </a:pPr>
            <a:r>
              <a:rPr lang="en-US" altLang="x-none" sz="1800" dirty="0">
                <a:ea typeface="ＭＳ Ｐゴシック" charset="-128"/>
              </a:rPr>
              <a:t>The past: </a:t>
            </a:r>
          </a:p>
          <a:p>
            <a:pPr lvl="1">
              <a:lnSpc>
                <a:spcPct val="80000"/>
              </a:lnSpc>
              <a:buFont typeface="Courier New" panose="02070309020205020404" pitchFamily="49" charset="0"/>
              <a:buChar char="o"/>
            </a:pPr>
            <a:r>
              <a:rPr lang="en-US" altLang="zh-CN" sz="1600" dirty="0">
                <a:ea typeface="ＭＳ Ｐゴシック" charset="-128"/>
              </a:rPr>
              <a:t>facts:</a:t>
            </a:r>
          </a:p>
          <a:p>
            <a:pPr lvl="2">
              <a:lnSpc>
                <a:spcPct val="80000"/>
              </a:lnSpc>
            </a:pPr>
            <a:r>
              <a:rPr lang="en-US" altLang="x-none" sz="1400" dirty="0">
                <a:ea typeface="ＭＳ Ｐゴシック" charset="-128"/>
              </a:rPr>
              <a:t>The Internet started as ARPANET in late 1960s</a:t>
            </a:r>
          </a:p>
          <a:p>
            <a:pPr lvl="2">
              <a:lnSpc>
                <a:spcPct val="80000"/>
              </a:lnSpc>
            </a:pPr>
            <a:r>
              <a:rPr lang="en-US" altLang="x-none" sz="1400" dirty="0">
                <a:ea typeface="ＭＳ Ｐゴシック" charset="-128"/>
              </a:rPr>
              <a:t>The initial link bandwidth was 50 kbps</a:t>
            </a:r>
          </a:p>
          <a:p>
            <a:pPr lvl="2">
              <a:lnSpc>
                <a:spcPct val="80000"/>
              </a:lnSpc>
            </a:pPr>
            <a:r>
              <a:rPr lang="en-US" altLang="x-none" sz="1400" dirty="0">
                <a:ea typeface="ＭＳ Ｐゴシック" charset="-128"/>
              </a:rPr>
              <a:t>The  number of hosts at the end of 1969 was 4</a:t>
            </a:r>
            <a:endParaRPr lang="en-US" altLang="zh-CN" sz="1400" dirty="0">
              <a:ea typeface="ＭＳ Ｐゴシック" charset="-128"/>
            </a:endParaRPr>
          </a:p>
          <a:p>
            <a:pPr lvl="1">
              <a:lnSpc>
                <a:spcPct val="90000"/>
              </a:lnSpc>
              <a:buFont typeface="Courier New" panose="02070309020205020404" pitchFamily="49" charset="0"/>
              <a:buChar char="o"/>
            </a:pPr>
            <a:r>
              <a:rPr lang="en-US" altLang="x-none" sz="1800" dirty="0">
                <a:ea typeface="ＭＳ Ｐゴシック" charset="-128"/>
              </a:rPr>
              <a:t>some implications of the past:</a:t>
            </a:r>
          </a:p>
          <a:p>
            <a:pPr lvl="2">
              <a:lnSpc>
                <a:spcPct val="90000"/>
              </a:lnSpc>
            </a:pPr>
            <a:r>
              <a:rPr lang="en-US" altLang="x-none" sz="1600" dirty="0">
                <a:ea typeface="ＭＳ Ｐゴシック" charset="-128"/>
              </a:rPr>
              <a:t>ARPANET is sponsored by ARPA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The initial IMPs were very simple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Many networks </a:t>
            </a:r>
            <a:r>
              <a:rPr lang="en-US" altLang="x-none" sz="1600" dirty="0">
                <a:ea typeface="ＭＳ Ｐゴシック" charset="-128"/>
                <a:sym typeface="Symbol" charset="2"/>
              </a:rPr>
              <a:t></a:t>
            </a:r>
            <a:endParaRPr lang="en-US" altLang="x-none" sz="2400" dirty="0">
              <a:ea typeface="ＭＳ Ｐゴシック" charset="-128"/>
            </a:endParaRPr>
          </a:p>
          <a:p>
            <a:pPr>
              <a:lnSpc>
                <a:spcPct val="80000"/>
              </a:lnSpc>
              <a:buFont typeface="Wingdings" pitchFamily="2" charset="2"/>
              <a:buChar char="q"/>
            </a:pPr>
            <a:r>
              <a:rPr lang="en-US" altLang="x-none" sz="1800" dirty="0">
                <a:ea typeface="ＭＳ Ｐゴシック" charset="-128"/>
              </a:rPr>
              <a:t>Current:</a:t>
            </a:r>
          </a:p>
          <a:p>
            <a:pPr lvl="1">
              <a:lnSpc>
                <a:spcPct val="80000"/>
              </a:lnSpc>
              <a:buFont typeface="Courier New" panose="02070309020205020404" pitchFamily="49" charset="0"/>
              <a:buChar char="o"/>
            </a:pPr>
            <a:r>
              <a:rPr lang="en-US" altLang="x-none" sz="1600" dirty="0">
                <a:ea typeface="ＭＳ Ｐゴシック" charset="-128"/>
              </a:rPr>
              <a:t>The number of hosts connected to the Internet is  around 1 billions</a:t>
            </a:r>
          </a:p>
          <a:p>
            <a:pPr lvl="1">
              <a:lnSpc>
                <a:spcPct val="80000"/>
              </a:lnSpc>
              <a:buFont typeface="Courier New" panose="02070309020205020404" pitchFamily="49" charset="0"/>
              <a:buChar char="o"/>
            </a:pPr>
            <a:r>
              <a:rPr lang="en-US" altLang="x-none" sz="1600" dirty="0">
                <a:ea typeface="ＭＳ Ｐゴシック" charset="-128"/>
              </a:rPr>
              <a:t>The backbone speed of the current Internet is about 40/100 Gbps</a:t>
            </a:r>
          </a:p>
          <a:p>
            <a:pPr lvl="1">
              <a:lnSpc>
                <a:spcPct val="80000"/>
              </a:lnSpc>
              <a:buFont typeface="Courier New" panose="02070309020205020404" pitchFamily="49" charset="0"/>
              <a:buChar char="o"/>
            </a:pPr>
            <a:r>
              <a:rPr lang="en-US" altLang="zh-CN" sz="1600" dirty="0">
                <a:ea typeface="ＭＳ Ｐゴシック" charset="-128"/>
              </a:rPr>
              <a:t>The Internet is roughly hierarchical where ISPs interconnect at </a:t>
            </a:r>
            <a:r>
              <a:rPr lang="en-US" altLang="zh-CN" sz="1600" dirty="0" err="1">
                <a:ea typeface="ＭＳ Ｐゴシック" charset="-128"/>
              </a:rPr>
              <a:t>PoP</a:t>
            </a:r>
            <a:r>
              <a:rPr lang="en-US" altLang="zh-CN" sz="1600" dirty="0">
                <a:ea typeface="ＭＳ Ｐゴシック" charset="-128"/>
              </a:rPr>
              <a:t> and IXP</a:t>
            </a:r>
          </a:p>
          <a:p>
            <a:pPr lvl="1">
              <a:lnSpc>
                <a:spcPct val="80000"/>
              </a:lnSpc>
              <a:buFont typeface="Courier New" panose="02070309020205020404" pitchFamily="49" charset="0"/>
              <a:buChar char="o"/>
            </a:pPr>
            <a:r>
              <a:rPr lang="en-US" altLang="x-none" sz="1600" dirty="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B138D3F-ABB6-3946-A370-8026D5220C04}" type="slidenum">
              <a:rPr lang="en-US" altLang="x-none" sz="1200">
                <a:latin typeface="Tahoma" charset="0"/>
              </a:rPr>
              <a:pPr/>
              <a:t>42</a:t>
            </a:fld>
            <a:endParaRPr lang="en-US" altLang="x-none" sz="1200">
              <a:latin typeface="Tahoma" charset="0"/>
            </a:endParaRPr>
          </a:p>
        </p:txBody>
      </p:sp>
      <p:sp>
        <p:nvSpPr>
          <p:cNvPr id="23554" name="Rectangle 2"/>
          <p:cNvSpPr>
            <a:spLocks noGrp="1" noChangeArrowheads="1"/>
          </p:cNvSpPr>
          <p:nvPr>
            <p:ph type="title"/>
          </p:nvPr>
        </p:nvSpPr>
        <p:spPr/>
        <p:txBody>
          <a:bodyPr/>
          <a:lstStyle/>
          <a:p>
            <a:r>
              <a:rPr lang="en-US" altLang="x-none" sz="4800">
                <a:ea typeface="ＭＳ Ｐゴシック" charset="-128"/>
              </a:rPr>
              <a:t>Recap</a:t>
            </a:r>
            <a:endParaRPr lang="en-US" altLang="x-none">
              <a:ea typeface="ＭＳ Ｐゴシック" charset="-128"/>
            </a:endParaRPr>
          </a:p>
        </p:txBody>
      </p:sp>
      <p:sp>
        <p:nvSpPr>
          <p:cNvPr id="23555" name="Rectangle 3"/>
          <p:cNvSpPr>
            <a:spLocks noGrp="1" noChangeArrowheads="1"/>
          </p:cNvSpPr>
          <p:nvPr>
            <p:ph type="body" idx="1"/>
          </p:nvPr>
        </p:nvSpPr>
        <p:spPr>
          <a:xfrm>
            <a:off x="463550" y="1530350"/>
            <a:ext cx="8235950" cy="5032375"/>
          </a:xfrm>
        </p:spPr>
        <p:txBody>
          <a:bodyPr/>
          <a:lstStyle/>
          <a:p>
            <a:pPr>
              <a:lnSpc>
                <a:spcPct val="80000"/>
              </a:lnSpc>
              <a:buFont typeface="Wingdings" pitchFamily="2" charset="2"/>
              <a:buChar char="q"/>
            </a:pPr>
            <a:r>
              <a:rPr lang="en-US" altLang="x-none" sz="2400" dirty="0">
                <a:ea typeface="ＭＳ Ｐゴシック" charset="-128"/>
              </a:rPr>
              <a:t>A protocol defines the </a:t>
            </a:r>
            <a:r>
              <a:rPr lang="en-US" altLang="x-none" sz="2400" dirty="0">
                <a:solidFill>
                  <a:srgbClr val="FF0000"/>
                </a:solidFill>
                <a:ea typeface="ＭＳ Ｐゴシック" charset="-128"/>
              </a:rPr>
              <a:t>format</a:t>
            </a:r>
            <a:r>
              <a:rPr lang="en-US" altLang="x-none" sz="2400" dirty="0">
                <a:ea typeface="ＭＳ Ｐゴシック" charset="-128"/>
              </a:rPr>
              <a:t> and the </a:t>
            </a:r>
            <a:r>
              <a:rPr lang="en-US" altLang="x-none" sz="2400" dirty="0">
                <a:solidFill>
                  <a:srgbClr val="FF0000"/>
                </a:solidFill>
                <a:ea typeface="ＭＳ Ｐゴシック" charset="-128"/>
              </a:rPr>
              <a:t>order</a:t>
            </a:r>
            <a:r>
              <a:rPr lang="en-US" altLang="x-none" sz="2400" dirty="0">
                <a:ea typeface="ＭＳ Ｐゴシック" charset="-128"/>
              </a:rPr>
              <a:t> of messages exchanged between two or more communicating entities, as well as the </a:t>
            </a:r>
            <a:r>
              <a:rPr lang="en-US" altLang="x-none" sz="2400" dirty="0">
                <a:solidFill>
                  <a:srgbClr val="FF0000"/>
                </a:solidFill>
                <a:ea typeface="ＭＳ Ｐゴシック" charset="-128"/>
              </a:rPr>
              <a:t>actions</a:t>
            </a:r>
            <a:r>
              <a:rPr lang="en-US" altLang="x-none" sz="2400" dirty="0">
                <a:ea typeface="ＭＳ Ｐゴシック" charset="-128"/>
              </a:rPr>
              <a:t> taken on the transmission or receipt of a message or other </a:t>
            </a:r>
            <a:r>
              <a:rPr lang="en-US" altLang="x-none" sz="2400" dirty="0">
                <a:solidFill>
                  <a:srgbClr val="FF0000"/>
                </a:solidFill>
                <a:ea typeface="ＭＳ Ｐゴシック" charset="-128"/>
              </a:rPr>
              <a:t>event</a:t>
            </a:r>
            <a:r>
              <a:rPr lang="en-US" altLang="zh-CN" sz="2400" dirty="0">
                <a:solidFill>
                  <a:srgbClr val="FF0000"/>
                </a:solidFill>
                <a:ea typeface="宋体" charset="-122"/>
              </a:rPr>
              <a:t>s</a:t>
            </a:r>
            <a:r>
              <a:rPr lang="en-US" altLang="x-none" sz="2400" dirty="0">
                <a:ea typeface="ＭＳ Ｐゴシック" charset="-128"/>
              </a:rPr>
              <a:t>. </a:t>
            </a:r>
          </a:p>
          <a:p>
            <a:pPr>
              <a:lnSpc>
                <a:spcPct val="90000"/>
              </a:lnSpc>
              <a:buFont typeface="Wingdings" pitchFamily="2" charset="2"/>
              <a:buChar char="q"/>
            </a:pPr>
            <a:r>
              <a:rPr lang="en-US" altLang="x-none" sz="2200" dirty="0">
                <a:ea typeface="ＭＳ Ｐゴシック" charset="-128"/>
              </a:rPr>
              <a:t>Key Internet milestones and their implications:</a:t>
            </a:r>
          </a:p>
          <a:p>
            <a:pPr lvl="1">
              <a:lnSpc>
                <a:spcPct val="90000"/>
              </a:lnSpc>
              <a:buFont typeface="Courier New" panose="02070309020205020404" pitchFamily="49" charset="0"/>
              <a:buChar char="o"/>
            </a:pPr>
            <a:r>
              <a:rPr lang="en-US" altLang="x-none" dirty="0">
                <a:ea typeface="ＭＳ Ｐゴシック" charset="-128"/>
              </a:rPr>
              <a:t>ARPANET is sponsored by ARPA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The initial IMPs (routers) were made by a small company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Many networks </a:t>
            </a:r>
            <a:r>
              <a:rPr lang="en-US" altLang="x-none" dirty="0">
                <a:ea typeface="ＭＳ Ｐゴシック" charset="-128"/>
                <a:sym typeface="Symbol" charset="2"/>
              </a:rPr>
              <a:t></a:t>
            </a:r>
          </a:p>
          <a:p>
            <a:pPr lvl="1">
              <a:lnSpc>
                <a:spcPct val="90000"/>
              </a:lnSpc>
            </a:pPr>
            <a:endParaRPr lang="en-US" altLang="x-none" dirty="0">
              <a:ea typeface="ＭＳ Ｐゴシック" charset="-128"/>
              <a:sym typeface="Symbol" charset="2"/>
            </a:endParaRPr>
          </a:p>
          <a:p>
            <a:pPr lvl="1">
              <a:lnSpc>
                <a:spcPct val="90000"/>
              </a:lnSpc>
              <a:buFont typeface="Courier New" panose="02070309020205020404" pitchFamily="49" charset="0"/>
              <a:buChar char="o"/>
            </a:pPr>
            <a:r>
              <a:rPr lang="en-US" altLang="x-none" dirty="0">
                <a:ea typeface="ＭＳ Ｐゴシック" charset="-128"/>
                <a:sym typeface="Symbol" charset="2"/>
              </a:rPr>
              <a:t>Commercialization  </a:t>
            </a:r>
            <a:br>
              <a:rPr lang="en-US" altLang="x-none" dirty="0">
                <a:ea typeface="ＭＳ Ｐゴシック" charset="-128"/>
                <a:sym typeface="Symbol" charset="2"/>
              </a:rPr>
            </a:br>
            <a:endParaRPr lang="en-US" altLang="x-none" sz="2800" dirty="0">
              <a:ea typeface="ＭＳ Ｐゴシック" charset="-128"/>
            </a:endParaRPr>
          </a:p>
        </p:txBody>
      </p:sp>
      <p:sp>
        <p:nvSpPr>
          <p:cNvPr id="20485" name="Text Box 4"/>
          <p:cNvSpPr txBox="1">
            <a:spLocks noChangeArrowheads="1"/>
          </p:cNvSpPr>
          <p:nvPr/>
        </p:nvSpPr>
        <p:spPr bwMode="auto">
          <a:xfrm>
            <a:off x="2978150" y="3816350"/>
            <a:ext cx="334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design should survive failures</a:t>
            </a:r>
          </a:p>
        </p:txBody>
      </p:sp>
      <p:sp>
        <p:nvSpPr>
          <p:cNvPr id="20486" name="Text Box 5"/>
          <p:cNvSpPr txBox="1">
            <a:spLocks noChangeArrowheads="1"/>
          </p:cNvSpPr>
          <p:nvPr/>
        </p:nvSpPr>
        <p:spPr bwMode="auto">
          <a:xfrm>
            <a:off x="1835150" y="5684838"/>
            <a:ext cx="6388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internetworking: need a network to connect networks</a:t>
            </a:r>
          </a:p>
        </p:txBody>
      </p:sp>
      <p:sp>
        <p:nvSpPr>
          <p:cNvPr id="20487" name="Text Box 6"/>
          <p:cNvSpPr txBox="1">
            <a:spLocks noChangeArrowheads="1"/>
          </p:cNvSpPr>
          <p:nvPr/>
        </p:nvSpPr>
        <p:spPr bwMode="auto">
          <a:xfrm>
            <a:off x="2978150" y="4578350"/>
            <a:ext cx="2776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keep the network simple</a:t>
            </a:r>
          </a:p>
        </p:txBody>
      </p:sp>
      <p:sp>
        <p:nvSpPr>
          <p:cNvPr id="20488" name="Text Box 5"/>
          <p:cNvSpPr txBox="1">
            <a:spLocks noChangeArrowheads="1"/>
          </p:cNvSpPr>
          <p:nvPr/>
        </p:nvSpPr>
        <p:spPr bwMode="auto">
          <a:xfrm>
            <a:off x="1646238" y="6483350"/>
            <a:ext cx="66135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architecture supporting decentralized, autonomous systems</a:t>
            </a:r>
          </a:p>
        </p:txBody>
      </p:sp>
    </p:spTree>
    <p:extLst>
      <p:ext uri="{BB962C8B-B14F-4D97-AF65-F5344CB8AC3E}">
        <p14:creationId xmlns:p14="http://schemas.microsoft.com/office/powerpoint/2010/main" val="2917390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P spid="204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43</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trivia’s</a:t>
            </a: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marL="457200" lvl="1" indent="0" algn="l">
              <a:spcBef>
                <a:spcPct val="20000"/>
              </a:spcBef>
              <a:buClr>
                <a:srgbClr val="3333CC"/>
              </a:buClr>
              <a:buSzPct val="75000"/>
              <a:buFont typeface="Wingdings" charset="2"/>
              <a:buChar char="¦"/>
            </a:pPr>
            <a:r>
              <a:rPr lang="zh-CN" altLang="en-US" sz="2400" dirty="0">
                <a:solidFill>
                  <a:srgbClr val="000000"/>
                </a:solidFill>
                <a:latin typeface="Comic Sans MS" charset="0"/>
              </a:rPr>
              <a:t> </a:t>
            </a:r>
            <a:r>
              <a:rPr lang="en-US" altLang="x-none" sz="2400" dirty="0">
                <a:solidFill>
                  <a:srgbClr val="000000"/>
                </a:solidFill>
                <a:latin typeface="Comic Sans MS" charset="0"/>
              </a:rPr>
              <a:t>past</a:t>
            </a:r>
            <a:endParaRPr lang="en-US" altLang="x-none" sz="2800" i="1" dirty="0">
              <a:solidFill>
                <a:srgbClr val="C00000"/>
              </a:solidFill>
              <a:latin typeface="Comic Sans MS" charset="0"/>
            </a:endParaRP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1368469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44</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32113" name="Photo Editor Photo" r:id="rId4" imgW="5668166" imgH="3990476" progId="MSPhotoEd.3">
                  <p:embed/>
                </p:oleObj>
              </mc:Choice>
              <mc:Fallback>
                <p:oleObj name="Photo Editor Photo" r:id="rId4" imgW="5668166" imgH="3990476" progId="MSPhotoEd.3">
                  <p:embed/>
                  <p:pic>
                    <p:nvPicPr>
                      <p:cNvPr id="8089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32114" name="Photo Editor Photo" r:id="rId6" imgW="3761905" imgH="2790476" progId="MSPhotoEd.3">
                  <p:embed/>
                </p:oleObj>
              </mc:Choice>
              <mc:Fallback>
                <p:oleObj name="Photo Editor Photo" r:id="rId6" imgW="3761905" imgH="2790476" progId="MSPhotoEd.3">
                  <p:embed/>
                  <p:pic>
                    <p:nvPicPr>
                      <p:cNvPr id="8090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dirty="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938774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dirty="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45</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en.wikipedia.org</a:t>
            </a:r>
            <a:r>
              <a:rPr lang="en-US" altLang="x-none" sz="1100" dirty="0"/>
              <a:t>/wiki/</a:t>
            </a:r>
            <a:r>
              <a:rPr lang="en-US" altLang="x-none" sz="1100" dirty="0" err="1"/>
              <a:t>Fiber_to_the_x</a:t>
            </a:r>
            <a:endParaRPr lang="en-US" altLang="x-none" sz="1100" dirty="0"/>
          </a:p>
        </p:txBody>
      </p:sp>
    </p:spTree>
    <p:extLst>
      <p:ext uri="{BB962C8B-B14F-4D97-AF65-F5344CB8AC3E}">
        <p14:creationId xmlns:p14="http://schemas.microsoft.com/office/powerpoint/2010/main" val="219205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dirty="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46</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10579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dirty="0">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47</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08848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pPr>
              <a:buFont typeface="Wingdings" pitchFamily="2" charset="2"/>
              <a:buChar char="q"/>
            </a:pPr>
            <a:r>
              <a:rPr lang="en-US" altLang="x-none" sz="1800" dirty="0">
                <a:ea typeface="ＭＳ Ｐゴシック" charset="-128"/>
              </a:rPr>
              <a:t>Optical Network Terminal (ONT) box outside dwelling or business</a:t>
            </a:r>
          </a:p>
          <a:p>
            <a:pPr>
              <a:buFont typeface="Wingdings" pitchFamily="2" charset="2"/>
              <a:buChar char="q"/>
            </a:pPr>
            <a:r>
              <a:rPr lang="en-US" altLang="x-none" sz="1800" dirty="0">
                <a:ea typeface="ＭＳ Ｐゴシック" charset="-128"/>
              </a:rPr>
              <a:t>Fiber Distribution Terminal (FDT) in poles or pedestals</a:t>
            </a:r>
          </a:p>
          <a:p>
            <a:pPr>
              <a:buFont typeface="Wingdings" pitchFamily="2" charset="2"/>
              <a:buChar char="q"/>
            </a:pPr>
            <a:r>
              <a:rPr lang="en-US" altLang="x-none" sz="1800" dirty="0">
                <a:ea typeface="ＭＳ Ｐゴシック" charset="-128"/>
              </a:rPr>
              <a:t>Fiber Distribution Hub (FDH) at street cabinet</a:t>
            </a:r>
          </a:p>
          <a:p>
            <a:pPr>
              <a:buFont typeface="Wingdings" pitchFamily="2" charset="2"/>
              <a:buChar char="q"/>
            </a:pPr>
            <a:r>
              <a:rPr lang="en-US" altLang="x-none" sz="1800" dirty="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48</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584864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dirty="0">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49</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331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5</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a:t>
            </a:r>
            <a:r>
              <a:rPr lang="en-US" altLang="zh-CN" sz="1600" dirty="0">
                <a:ea typeface="ＭＳ Ｐゴシック" charset="-128"/>
              </a:rPr>
              <a:t>2</a:t>
            </a:r>
            <a:r>
              <a:rPr lang="en-US" altLang="x-none" sz="1600" dirty="0">
                <a:ea typeface="ＭＳ Ｐゴシック" charset="-128"/>
              </a:rPr>
              <a:t>/</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dirty="0">
                <a:ea typeface="ＭＳ Ｐゴシック" charset="-128"/>
              </a:rPr>
              <a:t>FTTP Architecture: </a:t>
            </a:r>
            <a:br>
              <a:rPr lang="en-US" altLang="x-none" sz="3600" dirty="0">
                <a:ea typeface="ＭＳ Ｐゴシック" charset="-128"/>
              </a:rPr>
            </a:br>
            <a:r>
              <a:rPr lang="en-US" altLang="x-none" sz="3600" dirty="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50</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50496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dirty="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51</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extLst>
      <p:ext uri="{BB962C8B-B14F-4D97-AF65-F5344CB8AC3E}">
        <p14:creationId xmlns:p14="http://schemas.microsoft.com/office/powerpoint/2010/main" val="4284274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dirty="0">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52</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solidFill>
                  <a:srgbClr val="000000"/>
                </a:solidFill>
                <a:latin typeface="Comic Sans MS" charset="0"/>
              </a:rPr>
              <a:t>DSLAM</a:t>
            </a:r>
            <a:endParaRPr lang="en-US" altLang="x-none" dirty="0"/>
          </a:p>
        </p:txBody>
      </p:sp>
    </p:spTree>
    <p:extLst>
      <p:ext uri="{BB962C8B-B14F-4D97-AF65-F5344CB8AC3E}">
        <p14:creationId xmlns:p14="http://schemas.microsoft.com/office/powerpoint/2010/main" val="3254618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53</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2246995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54</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3366265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55</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dirty="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extLst>
      <p:ext uri="{BB962C8B-B14F-4D97-AF65-F5344CB8AC3E}">
        <p14:creationId xmlns:p14="http://schemas.microsoft.com/office/powerpoint/2010/main" val="3739809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56</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dirty="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72652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57</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205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58</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3575468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59</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3659990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6</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pPr>
              <a:buFont typeface="Wingdings" pitchFamily="2" charset="2"/>
              <a:buChar char="q"/>
            </a:pPr>
            <a:r>
              <a:rPr lang="en-US" altLang="zh-CN" dirty="0">
                <a:ea typeface="ＭＳ Ｐゴシック" charset="-128"/>
              </a:rPr>
              <a:t>Learn design principles and techniques of: </a:t>
            </a:r>
          </a:p>
          <a:p>
            <a:pPr lvl="1">
              <a:buFont typeface="Courier New" panose="02070309020205020404" pitchFamily="49" charset="0"/>
              <a:buChar char="o"/>
            </a:pPr>
            <a:r>
              <a:rPr lang="en-US" altLang="zh-CN" dirty="0">
                <a:ea typeface="ＭＳ Ｐゴシック" charset="-128"/>
              </a:rPr>
              <a:t>the Internet infrastructure (Internet service provider, data center, cloud)</a:t>
            </a:r>
          </a:p>
          <a:p>
            <a:pPr lvl="1">
              <a:buFont typeface="Courier New" panose="02070309020205020404" pitchFamily="49" charset="0"/>
              <a:buChar char="o"/>
            </a:pPr>
            <a:r>
              <a:rPr lang="en-US" altLang="zh-CN" dirty="0">
                <a:ea typeface="ＭＳ Ｐゴシック" charset="-128"/>
              </a:rPr>
              <a:t>large-scale Internet applications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Focus on how the principles and techniques apply and adapt in real world:</a:t>
            </a:r>
          </a:p>
          <a:p>
            <a:pPr lvl="1">
              <a:buFont typeface="Courier New" panose="02070309020205020404" pitchFamily="49" charset="0"/>
              <a:buChar char="o"/>
            </a:pPr>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60</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extLst>
      <p:ext uri="{BB962C8B-B14F-4D97-AF65-F5344CB8AC3E}">
        <p14:creationId xmlns:p14="http://schemas.microsoft.com/office/powerpoint/2010/main" val="502001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pPr>
              <a:buFont typeface="Wingdings" pitchFamily="2" charset="2"/>
              <a:buChar char="q"/>
            </a:pPr>
            <a:r>
              <a:rPr lang="en-US" altLang="x-none" dirty="0">
                <a:ea typeface="ＭＳ Ｐゴシック" charset="-128"/>
              </a:rPr>
              <a:t>For example, Google Jupiter at 1 </a:t>
            </a:r>
            <a:r>
              <a:rPr lang="en-US" altLang="x-none" dirty="0" err="1">
                <a:ea typeface="ＭＳ Ｐゴシック" charset="-128"/>
              </a:rPr>
              <a:t>Pbits</a:t>
            </a:r>
            <a:r>
              <a:rPr lang="en-US" altLang="x-none" dirty="0">
                <a:ea typeface="ＭＳ Ｐゴシック" charset="-128"/>
              </a:rPr>
              <a:t>/sec bisection </a:t>
            </a:r>
            <a:r>
              <a:rPr lang="en-US" altLang="x-none" dirty="0" err="1">
                <a:ea typeface="ＭＳ Ｐゴシック" charset="-128"/>
              </a:rPr>
              <a:t>bw</a:t>
            </a:r>
            <a:r>
              <a:rPr lang="en-US" altLang="x-none" dirty="0">
                <a:ea typeface="ＭＳ Ｐゴシック" charset="-128"/>
              </a:rPr>
              <a:t>: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61</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extLst>
      <p:ext uri="{BB962C8B-B14F-4D97-AF65-F5344CB8AC3E}">
        <p14:creationId xmlns:p14="http://schemas.microsoft.com/office/powerpoint/2010/main" val="31927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62</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33137" name="Photo Editor Photo" r:id="rId4" imgW="5668166" imgH="3990476" progId="MSPhotoEd.3">
                  <p:embed/>
                </p:oleObj>
              </mc:Choice>
              <mc:Fallback>
                <p:oleObj name="Photo Editor Photo" r:id="rId4" imgW="5668166" imgH="3990476" progId="MSPhotoEd.3">
                  <p:embed/>
                  <p:pic>
                    <p:nvPicPr>
                      <p:cNvPr id="11161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33138" name="Photo Editor Photo" r:id="rId6" imgW="3761905" imgH="2790476" progId="MSPhotoEd.3">
                  <p:embed/>
                </p:oleObj>
              </mc:Choice>
              <mc:Fallback>
                <p:oleObj name="Photo Editor Photo" r:id="rId6" imgW="3761905" imgH="2790476" progId="MSPhotoEd.3">
                  <p:embed/>
                  <p:pic>
                    <p:nvPicPr>
                      <p:cNvPr id="11162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2054005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63</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extLst>
      <p:ext uri="{BB962C8B-B14F-4D97-AF65-F5344CB8AC3E}">
        <p14:creationId xmlns:p14="http://schemas.microsoft.com/office/powerpoint/2010/main" val="431890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64</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dirty="0">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2352328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65</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2774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66</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extLst>
      <p:ext uri="{BB962C8B-B14F-4D97-AF65-F5344CB8AC3E}">
        <p14:creationId xmlns:p14="http://schemas.microsoft.com/office/powerpoint/2010/main" val="345768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67</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544884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68</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6175410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69</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134153" name="Photo Editor Photo" r:id="rId4" imgW="10619048" imgH="9554909" progId="MSPhotoEd.3">
                  <p:embed/>
                </p:oleObj>
              </mc:Choice>
              <mc:Fallback>
                <p:oleObj name="Photo Editor Photo" r:id="rId4" imgW="10619048" imgH="9554909" progId="MSPhotoEd.3">
                  <p:embed/>
                  <p:pic>
                    <p:nvPicPr>
                      <p:cNvPr id="125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2736007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12150" cy="1146175"/>
          </a:xfrm>
        </p:spPr>
        <p:txBody>
          <a:bodyPr/>
          <a:lstStyle/>
          <a:p>
            <a:r>
              <a:rPr lang="en-US" altLang="ja-JP" sz="3200" dirty="0"/>
              <a:t>Co</a:t>
            </a:r>
            <a:r>
              <a:rPr lang="en-US" altLang="zh-CN" sz="3200" dirty="0"/>
              <a:t>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Network</a:t>
            </a:r>
            <a:r>
              <a:rPr lang="zh-CN" altLang="en-US" sz="3200" dirty="0"/>
              <a:t> </a:t>
            </a:r>
            <a:r>
              <a:rPr lang="en-US" altLang="zh-CN" sz="3200" dirty="0"/>
              <a:t>Security</a:t>
            </a:r>
            <a:r>
              <a:rPr lang="zh-CN" altLang="en-US" sz="3200" dirty="0"/>
              <a:t> </a:t>
            </a:r>
            <a:r>
              <a:rPr lang="en-US" sz="3200" dirty="0"/>
              <a:t>vs</a:t>
            </a:r>
            <a:r>
              <a:rPr lang="en-US" altLang="zh-CN" sz="3200" dirty="0"/>
              <a:t>.</a:t>
            </a:r>
            <a:r>
              <a:rPr lang="en-US" sz="3200" dirty="0"/>
              <a:t> </a:t>
            </a:r>
            <a:r>
              <a:rPr lang="en-US" altLang="zh-CN" sz="3200" dirty="0"/>
              <a:t>Computer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Communication</a:t>
            </a:r>
            <a:endParaRPr lang="en-US" sz="3200" dirty="0"/>
          </a:p>
        </p:txBody>
      </p:sp>
      <p:sp>
        <p:nvSpPr>
          <p:cNvPr id="3" name="Content Placeholder 2"/>
          <p:cNvSpPr>
            <a:spLocks noGrp="1"/>
          </p:cNvSpPr>
          <p:nvPr>
            <p:ph idx="1"/>
          </p:nvPr>
        </p:nvSpPr>
        <p:spPr/>
        <p:txBody>
          <a:bodyPr/>
          <a:lstStyle/>
          <a:p>
            <a:pPr marL="0" indent="0">
              <a:buNone/>
            </a:pPr>
            <a:r>
              <a:rPr lang="en-US" altLang="zh-CN" dirty="0"/>
              <a:t>CNNS:</a:t>
            </a:r>
          </a:p>
          <a:p>
            <a:pPr>
              <a:buFont typeface="Wingdings" pitchFamily="2" charset="2"/>
              <a:buChar char="q"/>
            </a:pPr>
            <a:r>
              <a:rPr lang="en-US" altLang="zh-CN" dirty="0"/>
              <a:t>Bilingual:</a:t>
            </a:r>
            <a:r>
              <a:rPr lang="zh-CN" altLang="en-US" dirty="0"/>
              <a:t> </a:t>
            </a:r>
            <a:endParaRPr lang="en-US" altLang="zh-CN" dirty="0"/>
          </a:p>
          <a:p>
            <a:pPr lvl="1">
              <a:buFont typeface="Courier New" panose="02070309020205020404" pitchFamily="49" charset="0"/>
              <a:buChar char="o"/>
            </a:pPr>
            <a:r>
              <a:rPr lang="en-US" altLang="zh-CN" dirty="0"/>
              <a:t>English</a:t>
            </a:r>
            <a:r>
              <a:rPr lang="zh-CN" altLang="en-US" dirty="0"/>
              <a:t> </a:t>
            </a:r>
            <a:r>
              <a:rPr lang="en-US" altLang="zh-CN" dirty="0"/>
              <a:t>in</a:t>
            </a:r>
            <a:r>
              <a:rPr lang="zh-CN" altLang="en-US" dirty="0"/>
              <a:t> </a:t>
            </a:r>
            <a:r>
              <a:rPr lang="en-US" altLang="zh-CN" dirty="0"/>
              <a:t>slides</a:t>
            </a:r>
            <a:r>
              <a:rPr lang="zh-CN" altLang="en-US" dirty="0"/>
              <a:t> </a:t>
            </a:r>
            <a:r>
              <a:rPr lang="en-US" altLang="zh-CN" dirty="0"/>
              <a:t>/</a:t>
            </a:r>
            <a:r>
              <a:rPr lang="zh-CN" altLang="en-US" dirty="0"/>
              <a:t> </a:t>
            </a:r>
            <a:r>
              <a:rPr lang="en-US" altLang="zh-CN" dirty="0"/>
              <a:t>homework</a:t>
            </a:r>
            <a:r>
              <a:rPr lang="zh-CN" altLang="en-US" dirty="0"/>
              <a:t> </a:t>
            </a:r>
            <a:r>
              <a:rPr lang="en-US" altLang="zh-CN" dirty="0"/>
              <a:t>/</a:t>
            </a:r>
            <a:r>
              <a:rPr lang="zh-CN" altLang="en-US" dirty="0"/>
              <a:t> </a:t>
            </a:r>
            <a:r>
              <a:rPr lang="en-US" altLang="zh-CN" dirty="0"/>
              <a:t>exams</a:t>
            </a:r>
          </a:p>
          <a:p>
            <a:pPr lvl="1">
              <a:buFont typeface="Courier New" panose="02070309020205020404" pitchFamily="49" charset="0"/>
              <a:buChar char="o"/>
            </a:pPr>
            <a:r>
              <a:rPr lang="en-US" altLang="zh-CN" dirty="0"/>
              <a:t>Chinese</a:t>
            </a:r>
            <a:r>
              <a:rPr lang="zh-CN" altLang="en-US" dirty="0"/>
              <a:t> </a:t>
            </a:r>
            <a:r>
              <a:rPr lang="en-US" altLang="zh-CN" dirty="0"/>
              <a:t>in</a:t>
            </a:r>
            <a:r>
              <a:rPr lang="zh-CN" altLang="en-US" dirty="0"/>
              <a:t> </a:t>
            </a:r>
            <a:r>
              <a:rPr lang="en-US" altLang="zh-CN" dirty="0"/>
              <a:t>lecture</a:t>
            </a:r>
            <a:r>
              <a:rPr lang="zh-CN" altLang="en-US" dirty="0"/>
              <a:t> </a:t>
            </a:r>
            <a:r>
              <a:rPr lang="en-US" altLang="zh-CN" dirty="0"/>
              <a:t>/</a:t>
            </a:r>
            <a:r>
              <a:rPr lang="zh-CN" altLang="en-US" dirty="0"/>
              <a:t> </a:t>
            </a:r>
            <a:r>
              <a:rPr lang="en-US" altLang="zh-CN" dirty="0"/>
              <a:t>lab</a:t>
            </a:r>
            <a:r>
              <a:rPr lang="zh-CN" altLang="en-US" dirty="0"/>
              <a:t> </a:t>
            </a:r>
            <a:r>
              <a:rPr lang="en-US" altLang="zh-CN" dirty="0"/>
              <a:t>classes</a:t>
            </a:r>
            <a:r>
              <a:rPr lang="zh-CN" altLang="en-US" dirty="0"/>
              <a:t> </a:t>
            </a:r>
            <a:r>
              <a:rPr lang="en-US" altLang="zh-CN" dirty="0"/>
              <a:t>/</a:t>
            </a:r>
            <a:r>
              <a:rPr lang="zh-CN" altLang="en-US" dirty="0"/>
              <a:t> </a:t>
            </a:r>
            <a:r>
              <a:rPr lang="en-US" altLang="zh-CN" dirty="0"/>
              <a:t>discussions</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design</a:t>
            </a:r>
            <a:r>
              <a:rPr lang="zh-CN" altLang="en-US" dirty="0"/>
              <a:t> </a:t>
            </a:r>
            <a:r>
              <a:rPr lang="en-US" altLang="zh-CN" dirty="0"/>
              <a:t>principles,</a:t>
            </a:r>
            <a:r>
              <a:rPr lang="zh-CN" altLang="en-US" dirty="0"/>
              <a:t> </a:t>
            </a:r>
            <a:r>
              <a:rPr lang="en-US" altLang="zh-CN" dirty="0"/>
              <a:t>theories</a:t>
            </a:r>
            <a:r>
              <a:rPr lang="zh-CN" altLang="en-US" dirty="0"/>
              <a:t> </a:t>
            </a:r>
            <a:r>
              <a:rPr lang="en-US" altLang="zh-CN" dirty="0"/>
              <a:t>and</a:t>
            </a:r>
            <a:r>
              <a:rPr lang="zh-CN" altLang="en-US" dirty="0"/>
              <a:t> </a:t>
            </a:r>
            <a:r>
              <a:rPr lang="en-US" altLang="zh-CN" dirty="0"/>
              <a:t>programming</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security</a:t>
            </a:r>
            <a:r>
              <a:rPr lang="zh-CN" altLang="en-US" dirty="0"/>
              <a:t> </a:t>
            </a:r>
            <a:r>
              <a:rPr lang="en-US" altLang="zh-CN" dirty="0"/>
              <a:t>issues</a:t>
            </a:r>
          </a:p>
          <a:p>
            <a:pPr>
              <a:buFont typeface="Wingdings" pitchFamily="2" charset="2"/>
              <a:buChar char="q"/>
            </a:pPr>
            <a:r>
              <a:rPr lang="en-US" altLang="zh-CN" dirty="0"/>
              <a:t>Less</a:t>
            </a:r>
            <a:r>
              <a:rPr lang="zh-CN" altLang="en-US" dirty="0"/>
              <a:t> </a:t>
            </a:r>
            <a:r>
              <a:rPr lang="en-US" altLang="zh-CN" dirty="0"/>
              <a:t>emphasis</a:t>
            </a:r>
            <a:r>
              <a:rPr lang="zh-CN" altLang="en-US" dirty="0"/>
              <a:t> </a:t>
            </a:r>
            <a:r>
              <a:rPr lang="en-US" altLang="zh-CN" dirty="0"/>
              <a:t>on</a:t>
            </a:r>
            <a:r>
              <a:rPr lang="zh-CN" altLang="en-US" dirty="0"/>
              <a:t> </a:t>
            </a:r>
            <a:r>
              <a:rPr lang="en-US" altLang="zh-CN" dirty="0"/>
              <a:t>communication</a:t>
            </a:r>
            <a:r>
              <a:rPr lang="zh-CN" altLang="en-US" dirty="0"/>
              <a:t> </a:t>
            </a:r>
            <a:r>
              <a:rPr lang="en-US" altLang="zh-CN" dirty="0"/>
              <a:t>(e.g.,</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wireless</a:t>
            </a:r>
            <a:r>
              <a:rPr lang="zh-CN" altLang="en-US" dirty="0"/>
              <a:t> </a:t>
            </a:r>
            <a:r>
              <a:rPr lang="en-US" altLang="zh-CN" dirty="0"/>
              <a:t>networks)</a:t>
            </a:r>
            <a:endParaRPr lang="en-US" dirty="0"/>
          </a:p>
          <a:p>
            <a:pPr>
              <a:buFont typeface="Wingdings" pitchFamily="2" charset="2"/>
              <a:buChar char="q"/>
            </a:pPr>
            <a:r>
              <a:rPr lang="en-US" altLang="zh-CN" dirty="0"/>
              <a:t>A</a:t>
            </a:r>
            <a:r>
              <a:rPr lang="zh-CN" altLang="en-US" dirty="0"/>
              <a:t> </a:t>
            </a:r>
            <a:r>
              <a:rPr lang="en-US" altLang="zh-CN" dirty="0"/>
              <a:t>top-down</a:t>
            </a:r>
            <a:r>
              <a:rPr lang="zh-CN" altLang="en-US" dirty="0"/>
              <a:t> </a:t>
            </a:r>
            <a:r>
              <a:rPr lang="en-US" altLang="zh-CN" dirty="0"/>
              <a:t>roadmap</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7</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70</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trivia’s</a:t>
            </a:r>
            <a:endParaRPr lang="en-US" altLang="ja-JP"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34536549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dirty="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71</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612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dirty="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72</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571482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73</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endParaRPr lang="en-US" altLang="x-none" dirty="0">
              <a:ea typeface="ＭＳ Ｐゴシック" charset="-128"/>
            </a:endParaRP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rgbClr val="C00000"/>
                </a:solidFill>
                <a:ea typeface="ＭＳ Ｐゴシック" charset="-128"/>
              </a:rPr>
              <a:t>Challenges of Internet networks and apps</a:t>
            </a:r>
          </a:p>
        </p:txBody>
      </p:sp>
    </p:spTree>
    <p:extLst>
      <p:ext uri="{BB962C8B-B14F-4D97-AF65-F5344CB8AC3E}">
        <p14:creationId xmlns:p14="http://schemas.microsoft.com/office/powerpoint/2010/main" val="605182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74</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317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75</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21151" y="1606550"/>
            <a:ext cx="4648200" cy="4693939"/>
          </a:xfrm>
          <a:prstGeom prst="rect">
            <a:avLst/>
          </a:prstGeom>
        </p:spPr>
      </p:pic>
    </p:spTree>
    <p:extLst>
      <p:ext uri="{BB962C8B-B14F-4D97-AF65-F5344CB8AC3E}">
        <p14:creationId xmlns:p14="http://schemas.microsoft.com/office/powerpoint/2010/main" val="3590218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76</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1609072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77</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618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78</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itchFamily="2" charset="2"/>
              <a:buChar char="q"/>
            </a:pPr>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2025712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79</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pPr>
              <a:buFont typeface="Wingdings" pitchFamily="2" charset="2"/>
              <a:buChar char="q"/>
            </a:pPr>
            <a:r>
              <a:rPr lang="en-US" altLang="zh-CN" dirty="0">
                <a:ea typeface="ＭＳ Ｐゴシック" charset="-128"/>
              </a:rPr>
              <a:t>Autonomous (“Selfish”) App: </a:t>
            </a:r>
            <a:r>
              <a:rPr lang="en-US" altLang="x-none" dirty="0">
                <a:ea typeface="ＭＳ Ｐゴシック" charset="-128"/>
              </a:rPr>
              <a:t>Assume each link has a latency function l</a:t>
            </a:r>
            <a:r>
              <a:rPr lang="en-US" altLang="x-none" baseline="-25000" dirty="0">
                <a:ea typeface="ＭＳ Ｐゴシック" charset="-128"/>
              </a:rPr>
              <a:t>e</a:t>
            </a:r>
            <a:r>
              <a:rPr lang="en-US" altLang="x-none" dirty="0">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906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Looking</a:t>
            </a:r>
            <a:r>
              <a:rPr lang="zh-CN" altLang="en-US" dirty="0"/>
              <a:t> </a:t>
            </a:r>
            <a:r>
              <a:rPr lang="en-US" altLang="zh-CN" dirty="0"/>
              <a:t>for</a:t>
            </a:r>
            <a:r>
              <a:rPr lang="zh-CN" altLang="en-US" dirty="0"/>
              <a:t> </a:t>
            </a:r>
            <a:r>
              <a:rPr lang="en-US" altLang="zh-CN" dirty="0"/>
              <a:t>a</a:t>
            </a:r>
            <a:r>
              <a:rPr lang="zh-CN" altLang="en-US" dirty="0"/>
              <a:t> </a:t>
            </a:r>
            <a:r>
              <a:rPr lang="en-US" altLang="zh-CN" dirty="0"/>
              <a:t>job</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8</a:t>
            </a:fld>
            <a:endParaRPr lang="en-US" altLang="x-none"/>
          </a:p>
        </p:txBody>
      </p:sp>
      <p:graphicFrame>
        <p:nvGraphicFramePr>
          <p:cNvPr id="5" name="Table 4">
            <a:extLst>
              <a:ext uri="{FF2B5EF4-FFF2-40B4-BE49-F238E27FC236}">
                <a16:creationId xmlns:a16="http://schemas.microsoft.com/office/drawing/2014/main" id="{35974932-D802-7C4C-9722-50C2EC2EBE79}"/>
              </a:ext>
            </a:extLst>
          </p:cNvPr>
          <p:cNvGraphicFramePr>
            <a:graphicFrameLocks noGrp="1"/>
          </p:cNvGraphicFramePr>
          <p:nvPr>
            <p:extLst>
              <p:ext uri="{D42A27DB-BD31-4B8C-83A1-F6EECF244321}">
                <p14:modId xmlns:p14="http://schemas.microsoft.com/office/powerpoint/2010/main" val="1977788281"/>
              </p:ext>
            </p:extLst>
          </p:nvPr>
        </p:nvGraphicFramePr>
        <p:xfrm>
          <a:off x="1372922" y="2292350"/>
          <a:ext cx="6104468" cy="3200400"/>
        </p:xfrm>
        <a:graphic>
          <a:graphicData uri="http://schemas.openxmlformats.org/drawingml/2006/table">
            <a:tbl>
              <a:tblPr firstRow="1" bandRow="1">
                <a:tableStyleId>{5C22544A-7EE6-4342-B048-85BDC9FD1C3A}</a:tableStyleId>
              </a:tblPr>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p>
                      <a:pPr algn="ctr"/>
                      <a:r>
                        <a:rPr lang="en-US" altLang="zh-CN" sz="2400" dirty="0"/>
                        <a:t>Domestic</a:t>
                      </a:r>
                      <a:endParaRPr lang="en-US" sz="2400" dirty="0"/>
                    </a:p>
                  </a:txBody>
                  <a:tcPr/>
                </a:tc>
                <a:tc>
                  <a:txBody>
                    <a:bodyPr/>
                    <a:lstStyle/>
                    <a:p>
                      <a:pPr algn="ctr"/>
                      <a:r>
                        <a:rPr lang="en-US" altLang="zh-CN" sz="2400" dirty="0"/>
                        <a:t>International</a:t>
                      </a:r>
                      <a:endParaRPr lang="en-US" sz="2400" dirty="0"/>
                    </a:p>
                  </a:txBody>
                  <a:tcPr/>
                </a:tc>
                <a:extLst>
                  <a:ext uri="{0D108BD9-81ED-4DB2-BD59-A6C34878D82A}">
                    <a16:rowId xmlns:a16="http://schemas.microsoft.com/office/drawing/2014/main" val="882344115"/>
                  </a:ext>
                </a:extLst>
              </a:tr>
              <a:tr h="370840">
                <a:tc>
                  <a:txBody>
                    <a:bodyPr/>
                    <a:lstStyle/>
                    <a:p>
                      <a:pPr algn="ctr"/>
                      <a:r>
                        <a:rPr lang="en-US" altLang="zh-CN" sz="2400" dirty="0"/>
                        <a:t>Huawei</a:t>
                      </a:r>
                      <a:endParaRPr lang="en-US" sz="2400" dirty="0"/>
                    </a:p>
                  </a:txBody>
                  <a:tcPr/>
                </a:tc>
                <a:tc>
                  <a:txBody>
                    <a:bodyPr/>
                    <a:lstStyle/>
                    <a:p>
                      <a:pPr algn="ctr"/>
                      <a:r>
                        <a:rPr lang="en-US" altLang="zh-CN" sz="2400" dirty="0"/>
                        <a:t>Amazon</a:t>
                      </a:r>
                      <a:endParaRPr lang="en-US" sz="2400" dirty="0"/>
                    </a:p>
                  </a:txBody>
                  <a:tcPr/>
                </a:tc>
                <a:extLst>
                  <a:ext uri="{0D108BD9-81ED-4DB2-BD59-A6C34878D82A}">
                    <a16:rowId xmlns:a16="http://schemas.microsoft.com/office/drawing/2014/main" val="4176235976"/>
                  </a:ext>
                </a:extLst>
              </a:tr>
              <a:tr h="370840">
                <a:tc>
                  <a:txBody>
                    <a:bodyPr/>
                    <a:lstStyle/>
                    <a:p>
                      <a:pPr algn="ctr"/>
                      <a:r>
                        <a:rPr lang="en-US" altLang="zh-CN" sz="2400" dirty="0"/>
                        <a:t>Alibaba</a:t>
                      </a:r>
                      <a:endParaRPr lang="en-US" sz="2400" dirty="0"/>
                    </a:p>
                  </a:txBody>
                  <a:tcPr/>
                </a:tc>
                <a:tc>
                  <a:txBody>
                    <a:bodyPr/>
                    <a:lstStyle/>
                    <a:p>
                      <a:pPr algn="ctr"/>
                      <a:r>
                        <a:rPr lang="en-US" sz="2400" dirty="0"/>
                        <a:t>Goo</a:t>
                      </a:r>
                      <a:r>
                        <a:rPr lang="en-US" altLang="zh-CN" sz="2400" dirty="0"/>
                        <a:t>gle</a:t>
                      </a:r>
                      <a:endParaRPr lang="en-US" sz="2400" dirty="0"/>
                    </a:p>
                  </a:txBody>
                  <a:tcPr/>
                </a:tc>
                <a:extLst>
                  <a:ext uri="{0D108BD9-81ED-4DB2-BD59-A6C34878D82A}">
                    <a16:rowId xmlns:a16="http://schemas.microsoft.com/office/drawing/2014/main" val="4124787344"/>
                  </a:ext>
                </a:extLst>
              </a:tr>
              <a:tr h="370840">
                <a:tc>
                  <a:txBody>
                    <a:bodyPr/>
                    <a:lstStyle/>
                    <a:p>
                      <a:pPr algn="ctr"/>
                      <a:r>
                        <a:rPr lang="en-US" altLang="zh-CN" sz="2400" dirty="0"/>
                        <a:t>Tencent</a:t>
                      </a:r>
                      <a:endParaRPr lang="en-US" sz="2400" dirty="0"/>
                    </a:p>
                  </a:txBody>
                  <a:tcPr/>
                </a:tc>
                <a:tc>
                  <a:txBody>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tc>
                <a:extLst>
                  <a:ext uri="{0D108BD9-81ED-4DB2-BD59-A6C34878D82A}">
                    <a16:rowId xmlns:a16="http://schemas.microsoft.com/office/drawing/2014/main" val="2344331313"/>
                  </a:ext>
                </a:extLst>
              </a:tr>
              <a:tr h="370840">
                <a:tc>
                  <a:txBody>
                    <a:bodyPr/>
                    <a:lstStyle/>
                    <a:p>
                      <a:pPr algn="ctr"/>
                      <a:r>
                        <a:rPr lang="en-US" altLang="zh-CN" sz="2400" dirty="0"/>
                        <a:t>Xiaomi</a:t>
                      </a:r>
                      <a:endParaRPr lang="en-US" sz="2400" dirty="0"/>
                    </a:p>
                  </a:txBody>
                  <a:tcPr/>
                </a:tc>
                <a:tc>
                  <a:txBody>
                    <a:bodyPr/>
                    <a:lstStyle/>
                    <a:p>
                      <a:pPr algn="ctr"/>
                      <a:r>
                        <a:rPr lang="en-US" altLang="zh-CN" sz="2400" dirty="0"/>
                        <a:t>Facebook</a:t>
                      </a:r>
                      <a:endParaRPr lang="en-US" sz="2400" dirty="0"/>
                    </a:p>
                  </a:txBody>
                  <a:tcPr/>
                </a:tc>
                <a:extLst>
                  <a:ext uri="{0D108BD9-81ED-4DB2-BD59-A6C34878D82A}">
                    <a16:rowId xmlns:a16="http://schemas.microsoft.com/office/drawing/2014/main" val="2975709526"/>
                  </a:ext>
                </a:extLst>
              </a:tr>
              <a:tr h="370840">
                <a:tc>
                  <a:txBody>
                    <a:bodyPr/>
                    <a:lstStyle/>
                    <a:p>
                      <a:pPr algn="ctr"/>
                      <a:r>
                        <a:rPr lang="en-US" altLang="zh-CN" sz="2400" dirty="0"/>
                        <a:t>JD</a:t>
                      </a:r>
                      <a:endParaRPr lang="en-US" sz="2400" dirty="0"/>
                    </a:p>
                  </a:txBody>
                  <a:tcPr/>
                </a:tc>
                <a:tc>
                  <a:txBody>
                    <a:bodyPr/>
                    <a:lstStyle/>
                    <a:p>
                      <a:pPr algn="ctr"/>
                      <a:r>
                        <a:rPr lang="en-US" altLang="zh-CN" sz="2400" dirty="0"/>
                        <a:t>Uber</a:t>
                      </a:r>
                      <a:endParaRPr lang="en-US" sz="2400" dirty="0"/>
                    </a:p>
                  </a:txBody>
                  <a:tcPr/>
                </a:tc>
                <a:extLst>
                  <a:ext uri="{0D108BD9-81ED-4DB2-BD59-A6C34878D82A}">
                    <a16:rowId xmlns:a16="http://schemas.microsoft.com/office/drawing/2014/main" val="541327133"/>
                  </a:ext>
                </a:extLst>
              </a:tr>
              <a:tr h="370840">
                <a:tc>
                  <a:txBody>
                    <a:bodyPr/>
                    <a:lstStyle/>
                    <a:p>
                      <a:pPr algn="ctr"/>
                      <a:r>
                        <a:rPr lang="en-US" altLang="zh-CN" sz="2400" dirty="0"/>
                        <a:t>…</a:t>
                      </a:r>
                      <a:endParaRPr lang="en-US" sz="2400" dirty="0"/>
                    </a:p>
                  </a:txBody>
                  <a:tcPr/>
                </a:tc>
                <a:tc>
                  <a:txBody>
                    <a:bodyPr/>
                    <a:lstStyle/>
                    <a:p>
                      <a:pPr algn="ctr"/>
                      <a:r>
                        <a:rPr lang="en-US" altLang="zh-CN" sz="2400" dirty="0"/>
                        <a:t>…</a:t>
                      </a:r>
                      <a:endParaRPr lang="en-US" sz="2400" dirty="0"/>
                    </a:p>
                  </a:txBody>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23969654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80</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555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81</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925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82</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439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83</a:t>
            </a:fld>
            <a:endParaRPr lang="en-US" altLang="x-none" sz="1200">
              <a:latin typeface="Tahoma" charset="0"/>
            </a:endParaRPr>
          </a:p>
        </p:txBody>
      </p:sp>
      <p:sp>
        <p:nvSpPr>
          <p:cNvPr id="150531" name="Content Placeholder 2"/>
          <p:cNvSpPr>
            <a:spLocks noGrp="1"/>
          </p:cNvSpPr>
          <p:nvPr>
            <p:ph idx="1"/>
          </p:nvPr>
        </p:nvSpPr>
        <p:spPr/>
        <p:txBody>
          <a:bodyPr/>
          <a:lstStyle/>
          <a:p>
            <a:pPr>
              <a:buFont typeface="Wingdings" pitchFamily="2" charset="2"/>
              <a:buChar char="q"/>
            </a:pPr>
            <a:r>
              <a:rPr lang="en-US" altLang="ja-JP" sz="2400" dirty="0">
                <a:ea typeface="ＭＳ Ｐゴシック" charset="-128"/>
              </a:rPr>
              <a:t>Distributed computing is hard, e.g.,</a:t>
            </a:r>
          </a:p>
          <a:p>
            <a:pPr lvl="1">
              <a:buFont typeface="Courier New" panose="02070309020205020404" pitchFamily="49" charset="0"/>
              <a:buChar char="o"/>
            </a:pPr>
            <a:r>
              <a:rPr lang="en-US" altLang="ja-JP" sz="2000" dirty="0">
                <a:ea typeface="ＭＳ Ｐゴシック" charset="-128"/>
              </a:rPr>
              <a:t>FLP Impossibility Theorem</a:t>
            </a:r>
          </a:p>
          <a:p>
            <a:pPr lvl="1">
              <a:buFont typeface="Courier New" panose="02070309020205020404" pitchFamily="49" charset="0"/>
              <a:buChar char="o"/>
            </a:pPr>
            <a:r>
              <a:rPr lang="en-US" altLang="ja-JP" sz="2000" dirty="0">
                <a:ea typeface="ＭＳ Ｐゴシック" charset="-128"/>
              </a:rPr>
              <a:t>Arrow’s Impossibility Theorem</a:t>
            </a:r>
          </a:p>
          <a:p>
            <a:pPr lvl="1"/>
            <a:endParaRPr lang="en-US" altLang="ja-JP" sz="2000" dirty="0">
              <a:ea typeface="ＭＳ Ｐゴシック" charset="-128"/>
            </a:endParaRPr>
          </a:p>
          <a:p>
            <a:pPr>
              <a:buFont typeface="Wingdings" pitchFamily="2" charset="2"/>
              <a:buChar char="q"/>
            </a:pPr>
            <a:r>
              <a:rPr lang="en-US" altLang="ja-JP" sz="2400" dirty="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5564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Group 7"/>
          <p:cNvGrpSpPr>
            <a:grpSpLocks/>
          </p:cNvGrpSpPr>
          <p:nvPr/>
        </p:nvGrpSpPr>
        <p:grpSpPr bwMode="auto">
          <a:xfrm>
            <a:off x="7400925" y="4114800"/>
            <a:ext cx="1752600" cy="1219200"/>
            <a:chOff x="7245350" y="4273550"/>
            <a:chExt cx="1181100" cy="806450"/>
          </a:xfrm>
        </p:grpSpPr>
        <p:grpSp>
          <p:nvGrpSpPr>
            <p:cNvPr id="25914" name="Group 4"/>
            <p:cNvGrpSpPr>
              <a:grpSpLocks/>
            </p:cNvGrpSpPr>
            <p:nvPr/>
          </p:nvGrpSpPr>
          <p:grpSpPr bwMode="auto">
            <a:xfrm>
              <a:off x="7245350" y="4273550"/>
              <a:ext cx="1176862" cy="733003"/>
              <a:chOff x="628" y="1878"/>
              <a:chExt cx="833" cy="499"/>
            </a:xfrm>
          </p:grpSpPr>
          <p:sp>
            <p:nvSpPr>
              <p:cNvPr id="25932"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3"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4"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5"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6"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7"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8"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9"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40"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915" name="Group 14"/>
            <p:cNvGrpSpPr>
              <a:grpSpLocks/>
            </p:cNvGrpSpPr>
            <p:nvPr/>
          </p:nvGrpSpPr>
          <p:grpSpPr bwMode="auto">
            <a:xfrm>
              <a:off x="7245350" y="4341121"/>
              <a:ext cx="1181100" cy="738879"/>
              <a:chOff x="628" y="1876"/>
              <a:chExt cx="836" cy="503"/>
            </a:xfrm>
          </p:grpSpPr>
          <p:sp>
            <p:nvSpPr>
              <p:cNvPr id="2591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91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92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92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92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92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2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3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3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25602" name="Slide Number Placeholder 5"/>
          <p:cNvSpPr>
            <a:spLocks noGrp="1"/>
          </p:cNvSpPr>
          <p:nvPr>
            <p:ph type="sldNum" sz="quarter" idx="12"/>
          </p:nvPr>
        </p:nvSpPr>
        <p:spPr>
          <a:xfrm>
            <a:off x="7023100" y="64071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DCEE728-73A7-194D-8E3D-C28AA8863208}" type="slidenum">
              <a:rPr lang="en-US" altLang="x-none" sz="1200">
                <a:latin typeface="Tahoma" charset="0"/>
              </a:rPr>
              <a:pPr/>
              <a:t>84</a:t>
            </a:fld>
            <a:endParaRPr lang="en-US" altLang="x-none" sz="1200">
              <a:latin typeface="Tahoma" charset="0"/>
            </a:endParaRPr>
          </a:p>
        </p:txBody>
      </p:sp>
      <p:graphicFrame>
        <p:nvGraphicFramePr>
          <p:cNvPr id="25603" name="Object 498"/>
          <p:cNvGraphicFramePr>
            <a:graphicFrameLocks noChangeAspect="1"/>
          </p:cNvGraphicFramePr>
          <p:nvPr/>
        </p:nvGraphicFramePr>
        <p:xfrm>
          <a:off x="12700" y="3581400"/>
          <a:ext cx="2224088" cy="1566863"/>
        </p:xfrm>
        <a:graphic>
          <a:graphicData uri="http://schemas.openxmlformats.org/presentationml/2006/ole">
            <mc:AlternateContent xmlns:mc="http://schemas.openxmlformats.org/markup-compatibility/2006">
              <mc:Choice xmlns:v="urn:schemas-microsoft-com:vml" Requires="v">
                <p:oleObj spid="_x0000_s135185" name="Photo Editor Photo" r:id="rId4" imgW="5668166" imgH="3990476" progId="MSPhotoEd.3">
                  <p:embed/>
                </p:oleObj>
              </mc:Choice>
              <mc:Fallback>
                <p:oleObj name="Photo Editor Photo" r:id="rId4" imgW="5668166" imgH="3990476" progId="MSPhotoEd.3">
                  <p:embed/>
                  <p:pic>
                    <p:nvPicPr>
                      <p:cNvPr id="25603"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58140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5604" name="Object 497"/>
          <p:cNvGraphicFramePr>
            <a:graphicFrameLocks noChangeAspect="1"/>
          </p:cNvGraphicFramePr>
          <p:nvPr/>
        </p:nvGraphicFramePr>
        <p:xfrm>
          <a:off x="387350" y="1828800"/>
          <a:ext cx="1804988" cy="1338263"/>
        </p:xfrm>
        <a:graphic>
          <a:graphicData uri="http://schemas.openxmlformats.org/presentationml/2006/ole">
            <mc:AlternateContent xmlns:mc="http://schemas.openxmlformats.org/markup-compatibility/2006">
              <mc:Choice xmlns:v="urn:schemas-microsoft-com:vml" Requires="v">
                <p:oleObj spid="_x0000_s135186" name="Photo Editor Photo" r:id="rId6" imgW="3761905" imgH="2790476" progId="MSPhotoEd.3">
                  <p:embed/>
                </p:oleObj>
              </mc:Choice>
              <mc:Fallback>
                <p:oleObj name="Photo Editor Photo" r:id="rId6" imgW="3761905" imgH="2790476" progId="MSPhotoEd.3">
                  <p:embed/>
                  <p:pic>
                    <p:nvPicPr>
                      <p:cNvPr id="25604"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82880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5605" name="Group 3"/>
          <p:cNvGrpSpPr>
            <a:grpSpLocks/>
          </p:cNvGrpSpPr>
          <p:nvPr/>
        </p:nvGrpSpPr>
        <p:grpSpPr bwMode="auto">
          <a:xfrm>
            <a:off x="7975600" y="2219325"/>
            <a:ext cx="1181100" cy="806450"/>
            <a:chOff x="1372" y="240"/>
            <a:chExt cx="836" cy="549"/>
          </a:xfrm>
        </p:grpSpPr>
        <p:grpSp>
          <p:nvGrpSpPr>
            <p:cNvPr id="25739" name="Group 4"/>
            <p:cNvGrpSpPr>
              <a:grpSpLocks/>
            </p:cNvGrpSpPr>
            <p:nvPr/>
          </p:nvGrpSpPr>
          <p:grpSpPr bwMode="auto">
            <a:xfrm>
              <a:off x="1372" y="240"/>
              <a:ext cx="833" cy="499"/>
              <a:chOff x="628" y="1878"/>
              <a:chExt cx="833" cy="499"/>
            </a:xfrm>
          </p:grpSpPr>
          <p:sp>
            <p:nvSpPr>
              <p:cNvPr id="25905"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6"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7"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8"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9"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0"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1"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2"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3"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0" name="Group 14"/>
            <p:cNvGrpSpPr>
              <a:grpSpLocks/>
            </p:cNvGrpSpPr>
            <p:nvPr/>
          </p:nvGrpSpPr>
          <p:grpSpPr bwMode="auto">
            <a:xfrm>
              <a:off x="1372" y="286"/>
              <a:ext cx="836" cy="503"/>
              <a:chOff x="628" y="1876"/>
              <a:chExt cx="836" cy="503"/>
            </a:xfrm>
          </p:grpSpPr>
          <p:sp>
            <p:nvSpPr>
              <p:cNvPr id="25889"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0"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891"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2"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893"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4"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895"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6"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897"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8"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899"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0"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01"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2"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03"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4"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5741"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42" name="Group 32"/>
            <p:cNvGrpSpPr>
              <a:grpSpLocks/>
            </p:cNvGrpSpPr>
            <p:nvPr/>
          </p:nvGrpSpPr>
          <p:grpSpPr bwMode="auto">
            <a:xfrm>
              <a:off x="1927" y="332"/>
              <a:ext cx="171" cy="169"/>
              <a:chOff x="1179" y="1966"/>
              <a:chExt cx="171" cy="169"/>
            </a:xfrm>
          </p:grpSpPr>
          <p:sp>
            <p:nvSpPr>
              <p:cNvPr id="25869"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0"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71"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2"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3"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4"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75"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6"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77"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8"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79"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0"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1"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2"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83"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4"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885"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6"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887"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8"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3" name="Group 53"/>
            <p:cNvGrpSpPr>
              <a:grpSpLocks/>
            </p:cNvGrpSpPr>
            <p:nvPr/>
          </p:nvGrpSpPr>
          <p:grpSpPr bwMode="auto">
            <a:xfrm>
              <a:off x="1971" y="370"/>
              <a:ext cx="94" cy="56"/>
              <a:chOff x="1223" y="2004"/>
              <a:chExt cx="94" cy="56"/>
            </a:xfrm>
          </p:grpSpPr>
          <p:grpSp>
            <p:nvGrpSpPr>
              <p:cNvPr id="25842" name="Group 54"/>
              <p:cNvGrpSpPr>
                <a:grpSpLocks/>
              </p:cNvGrpSpPr>
              <p:nvPr/>
            </p:nvGrpSpPr>
            <p:grpSpPr bwMode="auto">
              <a:xfrm>
                <a:off x="1223" y="2004"/>
                <a:ext cx="93" cy="56"/>
                <a:chOff x="1223" y="2004"/>
                <a:chExt cx="93" cy="56"/>
              </a:xfrm>
            </p:grpSpPr>
            <p:sp>
              <p:nvSpPr>
                <p:cNvPr id="25860"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1"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2"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3"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4"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5"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6"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7"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8"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843" name="Group 64"/>
              <p:cNvGrpSpPr>
                <a:grpSpLocks/>
              </p:cNvGrpSpPr>
              <p:nvPr/>
            </p:nvGrpSpPr>
            <p:grpSpPr bwMode="auto">
              <a:xfrm>
                <a:off x="1223" y="2004"/>
                <a:ext cx="94" cy="56"/>
                <a:chOff x="1223" y="2004"/>
                <a:chExt cx="94" cy="56"/>
              </a:xfrm>
            </p:grpSpPr>
            <p:sp>
              <p:nvSpPr>
                <p:cNvPr id="25844"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5"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5846"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7"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5848"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9"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850"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1"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5852"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3"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5854"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5"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5856"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7"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5858"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9"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4" name="Group 81"/>
            <p:cNvGrpSpPr>
              <a:grpSpLocks/>
            </p:cNvGrpSpPr>
            <p:nvPr/>
          </p:nvGrpSpPr>
          <p:grpSpPr bwMode="auto">
            <a:xfrm>
              <a:off x="1709" y="533"/>
              <a:ext cx="169" cy="168"/>
              <a:chOff x="961" y="2167"/>
              <a:chExt cx="169" cy="168"/>
            </a:xfrm>
          </p:grpSpPr>
          <p:sp>
            <p:nvSpPr>
              <p:cNvPr id="25822"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3"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24"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5"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6"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7"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28"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9"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30"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1"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32"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3"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4"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5"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36"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7"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5838"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9"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5840"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41"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5" name="Group 102"/>
            <p:cNvGrpSpPr>
              <a:grpSpLocks/>
            </p:cNvGrpSpPr>
            <p:nvPr/>
          </p:nvGrpSpPr>
          <p:grpSpPr bwMode="auto">
            <a:xfrm>
              <a:off x="1753" y="571"/>
              <a:ext cx="93" cy="56"/>
              <a:chOff x="1005" y="2205"/>
              <a:chExt cx="93" cy="56"/>
            </a:xfrm>
          </p:grpSpPr>
          <p:grpSp>
            <p:nvGrpSpPr>
              <p:cNvPr id="25795" name="Group 103"/>
              <p:cNvGrpSpPr>
                <a:grpSpLocks/>
              </p:cNvGrpSpPr>
              <p:nvPr/>
            </p:nvGrpSpPr>
            <p:grpSpPr bwMode="auto">
              <a:xfrm>
                <a:off x="1005" y="2205"/>
                <a:ext cx="93" cy="56"/>
                <a:chOff x="1005" y="2205"/>
                <a:chExt cx="93" cy="56"/>
              </a:xfrm>
            </p:grpSpPr>
            <p:sp>
              <p:nvSpPr>
                <p:cNvPr id="25813"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4"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5"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6"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7"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8"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9"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0"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1"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96" name="Group 113"/>
              <p:cNvGrpSpPr>
                <a:grpSpLocks/>
              </p:cNvGrpSpPr>
              <p:nvPr/>
            </p:nvGrpSpPr>
            <p:grpSpPr bwMode="auto">
              <a:xfrm>
                <a:off x="1005" y="2205"/>
                <a:ext cx="93" cy="56"/>
                <a:chOff x="1005" y="2205"/>
                <a:chExt cx="93" cy="56"/>
              </a:xfrm>
            </p:grpSpPr>
            <p:sp>
              <p:nvSpPr>
                <p:cNvPr id="25797"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8"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5799"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0"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5801"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2"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5803"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4"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5805"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6"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5807"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8"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5809"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0"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5811"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2"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6" name="Group 130"/>
            <p:cNvGrpSpPr>
              <a:grpSpLocks/>
            </p:cNvGrpSpPr>
            <p:nvPr/>
          </p:nvGrpSpPr>
          <p:grpSpPr bwMode="auto">
            <a:xfrm>
              <a:off x="1523" y="332"/>
              <a:ext cx="170" cy="169"/>
              <a:chOff x="775" y="1966"/>
              <a:chExt cx="170" cy="169"/>
            </a:xfrm>
          </p:grpSpPr>
          <p:sp>
            <p:nvSpPr>
              <p:cNvPr id="25775"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777"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8"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9"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0"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781"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2"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783"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4"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785"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6"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7"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8"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789"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0"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791"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2"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793"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94"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7" name="Group 151"/>
            <p:cNvGrpSpPr>
              <a:grpSpLocks/>
            </p:cNvGrpSpPr>
            <p:nvPr/>
          </p:nvGrpSpPr>
          <p:grpSpPr bwMode="auto">
            <a:xfrm>
              <a:off x="1568" y="370"/>
              <a:ext cx="92" cy="56"/>
              <a:chOff x="820" y="2004"/>
              <a:chExt cx="92" cy="56"/>
            </a:xfrm>
          </p:grpSpPr>
          <p:grpSp>
            <p:nvGrpSpPr>
              <p:cNvPr id="25748" name="Group 152"/>
              <p:cNvGrpSpPr>
                <a:grpSpLocks/>
              </p:cNvGrpSpPr>
              <p:nvPr/>
            </p:nvGrpSpPr>
            <p:grpSpPr bwMode="auto">
              <a:xfrm>
                <a:off x="820" y="2004"/>
                <a:ext cx="92" cy="56"/>
                <a:chOff x="820" y="2004"/>
                <a:chExt cx="92" cy="56"/>
              </a:xfrm>
            </p:grpSpPr>
            <p:sp>
              <p:nvSpPr>
                <p:cNvPr id="25766"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7"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8"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9"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0"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1"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2"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3"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4"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9" name="Group 162"/>
              <p:cNvGrpSpPr>
                <a:grpSpLocks/>
              </p:cNvGrpSpPr>
              <p:nvPr/>
            </p:nvGrpSpPr>
            <p:grpSpPr bwMode="auto">
              <a:xfrm>
                <a:off x="820" y="2004"/>
                <a:ext cx="92" cy="56"/>
                <a:chOff x="820" y="2004"/>
                <a:chExt cx="92" cy="56"/>
              </a:xfrm>
            </p:grpSpPr>
            <p:sp>
              <p:nvSpPr>
                <p:cNvPr id="25750"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5752"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3"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5754"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5"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756"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7"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5758"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9"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5760"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1"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5762"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3"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5764"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5"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5606" name="Group 356"/>
          <p:cNvGrpSpPr>
            <a:grpSpLocks/>
          </p:cNvGrpSpPr>
          <p:nvPr/>
        </p:nvGrpSpPr>
        <p:grpSpPr bwMode="auto">
          <a:xfrm>
            <a:off x="2138363" y="2478088"/>
            <a:ext cx="1803400" cy="1625600"/>
            <a:chOff x="1358" y="1894"/>
            <a:chExt cx="2981" cy="1793"/>
          </a:xfrm>
        </p:grpSpPr>
        <p:sp>
          <p:nvSpPr>
            <p:cNvPr id="25730"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1"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2"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3"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4"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5"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6"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7"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8"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7" name="Group 366"/>
          <p:cNvGrpSpPr>
            <a:grpSpLocks/>
          </p:cNvGrpSpPr>
          <p:nvPr/>
        </p:nvGrpSpPr>
        <p:grpSpPr bwMode="auto">
          <a:xfrm>
            <a:off x="3868738" y="2571750"/>
            <a:ext cx="2414587" cy="1681163"/>
            <a:chOff x="1358" y="1894"/>
            <a:chExt cx="2981" cy="1793"/>
          </a:xfrm>
        </p:grpSpPr>
        <p:sp>
          <p:nvSpPr>
            <p:cNvPr id="25721"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2"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3"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4"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5"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6"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7"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8"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9"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8" name="Group 376"/>
          <p:cNvGrpSpPr>
            <a:grpSpLocks/>
          </p:cNvGrpSpPr>
          <p:nvPr/>
        </p:nvGrpSpPr>
        <p:grpSpPr bwMode="auto">
          <a:xfrm>
            <a:off x="3902075" y="2601913"/>
            <a:ext cx="2393950" cy="1709737"/>
            <a:chOff x="1358" y="1886"/>
            <a:chExt cx="2989" cy="1810"/>
          </a:xfrm>
        </p:grpSpPr>
        <p:sp>
          <p:nvSpPr>
            <p:cNvPr id="25705"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707"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8"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709"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0"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711"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2"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713"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4"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715"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6"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17"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8"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19"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0"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5609" name="Group 393"/>
          <p:cNvGrpSpPr>
            <a:grpSpLocks/>
          </p:cNvGrpSpPr>
          <p:nvPr/>
        </p:nvGrpSpPr>
        <p:grpSpPr bwMode="auto">
          <a:xfrm>
            <a:off x="2138363" y="2478088"/>
            <a:ext cx="1803400" cy="1654175"/>
            <a:chOff x="1358" y="1886"/>
            <a:chExt cx="2989" cy="1810"/>
          </a:xfrm>
        </p:grpSpPr>
        <p:sp>
          <p:nvSpPr>
            <p:cNvPr id="25689"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0"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91"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2"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93"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4"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95"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97"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99"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0"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01"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2"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03"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4"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75272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02895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3051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0289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25913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295751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07022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0130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34327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295751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78618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39883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12420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64013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4"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64160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30517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6"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1718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7"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29321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8"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64807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9"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68141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0"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2337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1"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286067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2"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00831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3"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72586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4"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32105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35" name="Text Box 435"/>
          <p:cNvSpPr txBox="1">
            <a:spLocks noChangeArrowheads="1"/>
          </p:cNvSpPr>
          <p:nvPr/>
        </p:nvSpPr>
        <p:spPr bwMode="auto">
          <a:xfrm>
            <a:off x="4479925" y="2254250"/>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600">
                <a:latin typeface="Arial" charset="0"/>
              </a:rPr>
              <a:t>Backbone</a:t>
            </a:r>
            <a:r>
              <a:rPr lang="en-US" altLang="zh-CN" sz="1600">
                <a:latin typeface="Arial" charset="0"/>
                <a:ea typeface="宋体" charset="-122"/>
              </a:rPr>
              <a:t> ISP</a:t>
            </a:r>
            <a:endParaRPr lang="en-US" altLang="x-none" sz="1600">
              <a:latin typeface="Arial" charset="0"/>
            </a:endParaRPr>
          </a:p>
        </p:txBody>
      </p:sp>
      <p:sp>
        <p:nvSpPr>
          <p:cNvPr id="25636" name="Text Box 436"/>
          <p:cNvSpPr txBox="1">
            <a:spLocks noChangeArrowheads="1"/>
          </p:cNvSpPr>
          <p:nvPr/>
        </p:nvSpPr>
        <p:spPr bwMode="auto">
          <a:xfrm>
            <a:off x="2941638" y="2130425"/>
            <a:ext cx="471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latin typeface="Arial" charset="0"/>
              </a:rPr>
              <a:t>ISP</a:t>
            </a:r>
          </a:p>
        </p:txBody>
      </p:sp>
      <p:pic>
        <p:nvPicPr>
          <p:cNvPr id="25637"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03053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5638" name="Group 439"/>
          <p:cNvGrpSpPr>
            <a:grpSpLocks/>
          </p:cNvGrpSpPr>
          <p:nvPr/>
        </p:nvGrpSpPr>
        <p:grpSpPr bwMode="auto">
          <a:xfrm>
            <a:off x="6310313" y="2495550"/>
            <a:ext cx="1803400" cy="1627188"/>
            <a:chOff x="1358" y="1894"/>
            <a:chExt cx="2981" cy="1793"/>
          </a:xfrm>
        </p:grpSpPr>
        <p:sp>
          <p:nvSpPr>
            <p:cNvPr id="25680"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1"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2"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3"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4"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5"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6"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7"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8"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39" name="Group 449"/>
          <p:cNvGrpSpPr>
            <a:grpSpLocks/>
          </p:cNvGrpSpPr>
          <p:nvPr/>
        </p:nvGrpSpPr>
        <p:grpSpPr bwMode="auto">
          <a:xfrm>
            <a:off x="6310313" y="2495550"/>
            <a:ext cx="1803400" cy="1655763"/>
            <a:chOff x="1358" y="1886"/>
            <a:chExt cx="2989" cy="1810"/>
          </a:xfrm>
        </p:grpSpPr>
        <p:sp>
          <p:nvSpPr>
            <p:cNvPr id="25664"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5"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66"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7"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68"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9"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70"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1"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72"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3"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74"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5"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676"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7"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678"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04800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3242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04800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71157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32422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45"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1908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6"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66712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47" name="Text Box 473"/>
          <p:cNvSpPr txBox="1">
            <a:spLocks noChangeArrowheads="1"/>
          </p:cNvSpPr>
          <p:nvPr/>
        </p:nvSpPr>
        <p:spPr bwMode="auto">
          <a:xfrm>
            <a:off x="7092950" y="2209800"/>
            <a:ext cx="471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400">
                <a:latin typeface="Arial" charset="0"/>
                <a:ea typeface="宋体" charset="-122"/>
              </a:rPr>
              <a:t>ISP</a:t>
            </a:r>
            <a:endParaRPr lang="en-US" altLang="x-none" sz="1400">
              <a:latin typeface="Arial" charset="0"/>
            </a:endParaRPr>
          </a:p>
        </p:txBody>
      </p:sp>
      <p:pic>
        <p:nvPicPr>
          <p:cNvPr id="25648"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4115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9"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66712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72891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51"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64160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2"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29511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3"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41312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54"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25655" name="Rectangle 492"/>
          <p:cNvSpPr>
            <a:spLocks noGrp="1" noChangeArrowheads="1"/>
          </p:cNvSpPr>
          <p:nvPr>
            <p:ph type="body" idx="1"/>
          </p:nvPr>
        </p:nvSpPr>
        <p:spPr>
          <a:xfrm>
            <a:off x="768350" y="144780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宋体" charset="-122"/>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a:t>
            </a:r>
            <a:r>
              <a:rPr lang="en-US" altLang="x-none" sz="1600" dirty="0">
                <a:ea typeface="宋体" charset="-122"/>
              </a:rPr>
              <a:t>, </a:t>
            </a:r>
            <a:r>
              <a:rPr lang="en-US" altLang="zh-CN" sz="1600" dirty="0">
                <a:ea typeface="宋体" charset="-122"/>
              </a:rPr>
              <a:t>Wireless</a:t>
            </a:r>
            <a:endParaRPr lang="en-US" altLang="x-none" sz="1600" dirty="0">
              <a:ea typeface="ＭＳ Ｐゴシック" charset="-128"/>
            </a:endParaRPr>
          </a:p>
        </p:txBody>
      </p:sp>
      <p:sp>
        <p:nvSpPr>
          <p:cNvPr id="25656" name="Rectangle 495"/>
          <p:cNvSpPr>
            <a:spLocks noChangeArrowheads="1"/>
          </p:cNvSpPr>
          <p:nvPr/>
        </p:nvSpPr>
        <p:spPr bwMode="auto">
          <a:xfrm>
            <a:off x="158750" y="5257800"/>
            <a:ext cx="3429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t>Ethernet, Wireless</a:t>
            </a:r>
          </a:p>
        </p:txBody>
      </p:sp>
      <p:sp>
        <p:nvSpPr>
          <p:cNvPr id="25657" name="Rectangle 500"/>
          <p:cNvSpPr>
            <a:spLocks noChangeArrowheads="1"/>
          </p:cNvSpPr>
          <p:nvPr/>
        </p:nvSpPr>
        <p:spPr bwMode="auto">
          <a:xfrm>
            <a:off x="3282950" y="441960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The Internet is a </a:t>
            </a:r>
            <a:br>
              <a:rPr lang="en-US" altLang="zh-CN" sz="2000" dirty="0">
                <a:ea typeface="宋体" charset="-122"/>
              </a:rPr>
            </a:br>
            <a:r>
              <a:rPr lang="en-US" altLang="zh-CN" sz="2000" dirty="0">
                <a:ea typeface="宋体" charset="-122"/>
              </a:rPr>
              <a:t>network of networks</a:t>
            </a:r>
          </a:p>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Each individually administrated network is called an Autonomous System (AS)</a:t>
            </a:r>
          </a:p>
          <a:p>
            <a:pPr lvl="1" algn="l">
              <a:lnSpc>
                <a:spcPct val="80000"/>
              </a:lnSpc>
              <a:spcBef>
                <a:spcPct val="20000"/>
              </a:spcBef>
              <a:buClr>
                <a:schemeClr val="accent2"/>
              </a:buClr>
              <a:buSzPct val="85000"/>
            </a:pPr>
            <a:r>
              <a:rPr lang="en-US" altLang="zh-CN" sz="2000" dirty="0">
                <a:ea typeface="宋体" charset="-122"/>
              </a:rPr>
              <a:t>~ 58000 </a:t>
            </a:r>
            <a:r>
              <a:rPr lang="en-US" altLang="zh-CN" sz="2000" dirty="0" err="1">
                <a:ea typeface="宋体" charset="-122"/>
              </a:rPr>
              <a:t>ASes</a:t>
            </a:r>
            <a:r>
              <a:rPr lang="en-US" altLang="zh-CN" sz="2000" dirty="0">
                <a:ea typeface="宋体" charset="-122"/>
              </a:rPr>
              <a:t>;  </a:t>
            </a:r>
            <a:r>
              <a:rPr lang="en-US" altLang="zh-CN" sz="2000" dirty="0" err="1">
                <a:ea typeface="宋体" charset="-122"/>
              </a:rPr>
              <a:t>Avg</a:t>
            </a:r>
            <a:r>
              <a:rPr lang="en-US" altLang="zh-CN" sz="2000" dirty="0">
                <a:ea typeface="宋体" charset="-122"/>
              </a:rPr>
              <a:t> 5.7 hops; (http://</a:t>
            </a:r>
            <a:r>
              <a:rPr lang="en-US" altLang="zh-CN" sz="2000" dirty="0" err="1">
                <a:ea typeface="宋体" charset="-122"/>
              </a:rPr>
              <a:t>bgp.potaroo.net</a:t>
            </a:r>
            <a:r>
              <a:rPr lang="en-US" altLang="zh-CN" sz="2000" dirty="0">
                <a:ea typeface="宋体" charset="-122"/>
              </a:rPr>
              <a:t>/as2.0/</a:t>
            </a:r>
            <a:r>
              <a:rPr lang="en-US" altLang="zh-CN" sz="2000" dirty="0" err="1">
                <a:ea typeface="宋体" charset="-122"/>
              </a:rPr>
              <a:t>bgp-active.html</a:t>
            </a:r>
            <a:r>
              <a:rPr lang="en-US" altLang="zh-CN" sz="2000" dirty="0">
                <a:ea typeface="宋体" charset="-122"/>
              </a:rPr>
              <a:t>)</a:t>
            </a:r>
          </a:p>
        </p:txBody>
      </p:sp>
      <p:pic>
        <p:nvPicPr>
          <p:cNvPr id="25659"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41960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60" name="Straight Connector 2"/>
          <p:cNvCxnSpPr>
            <a:cxnSpLocks noChangeShapeType="1"/>
            <a:endCxn id="25624" idx="0"/>
          </p:cNvCxnSpPr>
          <p:nvPr/>
        </p:nvCxnSpPr>
        <p:spPr bwMode="auto">
          <a:xfrm>
            <a:off x="2216150" y="2362200"/>
            <a:ext cx="192088"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1" name="Straight Connector 5"/>
          <p:cNvCxnSpPr>
            <a:cxnSpLocks noChangeShapeType="1"/>
            <a:endCxn id="25653" idx="1"/>
          </p:cNvCxnSpPr>
          <p:nvPr/>
        </p:nvCxnSpPr>
        <p:spPr bwMode="auto">
          <a:xfrm flipV="1">
            <a:off x="1682750" y="35448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2" name="Straight Connector 9"/>
          <p:cNvCxnSpPr>
            <a:cxnSpLocks noChangeShapeType="1"/>
            <a:stCxn id="25649" idx="3"/>
          </p:cNvCxnSpPr>
          <p:nvPr/>
        </p:nvCxnSpPr>
        <p:spPr bwMode="auto">
          <a:xfrm>
            <a:off x="8178800" y="3798888"/>
            <a:ext cx="209550" cy="77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25663" name="Rectangle 10"/>
          <p:cNvSpPr>
            <a:spLocks noChangeArrowheads="1"/>
          </p:cNvSpPr>
          <p:nvPr/>
        </p:nvSpPr>
        <p:spPr bwMode="auto">
          <a:xfrm>
            <a:off x="7878763" y="495300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200">
                <a:solidFill>
                  <a:srgbClr val="000000"/>
                </a:solidFill>
                <a:latin typeface="Arial" charset="0"/>
                <a:ea typeface="宋体" charset="-122"/>
              </a:rPr>
              <a:t>data center</a:t>
            </a:r>
            <a:endParaRPr lang="en-US" altLang="x-none" sz="400"/>
          </a:p>
        </p:txBody>
      </p:sp>
    </p:spTree>
    <p:extLst>
      <p:ext uri="{BB962C8B-B14F-4D97-AF65-F5344CB8AC3E}">
        <p14:creationId xmlns:p14="http://schemas.microsoft.com/office/powerpoint/2010/main" val="17268825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8C0DF27E-FDC4-864A-B8B8-B40AF6DF81C5}" type="slidenum">
              <a:rPr lang="en-US" altLang="x-none" sz="1200">
                <a:latin typeface="Tahoma" charset="0"/>
              </a:rPr>
              <a:pPr/>
              <a:t>85</a:t>
            </a:fld>
            <a:endParaRPr lang="en-US" altLang="x-none" sz="1200">
              <a:latin typeface="Tahoma" charset="0"/>
            </a:endParaRPr>
          </a:p>
        </p:txBody>
      </p:sp>
      <p:sp>
        <p:nvSpPr>
          <p:cNvPr id="29698" name="Rectangle 4"/>
          <p:cNvSpPr>
            <a:spLocks noChangeArrowheads="1"/>
          </p:cNvSpPr>
          <p:nvPr/>
        </p:nvSpPr>
        <p:spPr bwMode="auto">
          <a:xfrm>
            <a:off x="533400" y="228600"/>
            <a:ext cx="8235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Roadmap</a:t>
            </a:r>
          </a:p>
        </p:txBody>
      </p:sp>
      <p:sp>
        <p:nvSpPr>
          <p:cNvPr id="29699" name="Rectangle 5"/>
          <p:cNvSpPr>
            <a:spLocks noChangeArrowheads="1"/>
          </p:cNvSpPr>
          <p:nvPr/>
        </p:nvSpPr>
        <p:spPr bwMode="auto">
          <a:xfrm>
            <a:off x="533400" y="1447800"/>
            <a:ext cx="770255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So far w</a:t>
            </a:r>
            <a:r>
              <a:rPr lang="en-US" altLang="x-none" sz="2400" dirty="0"/>
              <a:t>e have looked at </a:t>
            </a:r>
            <a:r>
              <a:rPr lang="en-US" altLang="zh-CN" sz="2400" dirty="0">
                <a:ea typeface="宋体" charset="-122"/>
              </a:rPr>
              <a:t>only </a:t>
            </a:r>
            <a:r>
              <a:rPr lang="en-US" altLang="x-none" sz="2400" dirty="0"/>
              <a:t>the topology and physical connectivity of the Internet</a:t>
            </a:r>
            <a:r>
              <a:rPr lang="en-US" altLang="zh-CN" sz="2400" dirty="0">
                <a:ea typeface="宋体" charset="-122"/>
              </a:rPr>
              <a:t>: a mesh of computers interconnected via various physical media</a:t>
            </a:r>
            <a:endParaRPr lang="en-US" altLang="x-none" sz="2400" dirty="0"/>
          </a:p>
          <a:p>
            <a:pPr algn="l">
              <a:spcBef>
                <a:spcPct val="20000"/>
              </a:spcBef>
              <a:buClr>
                <a:schemeClr val="accent2"/>
              </a:buClr>
              <a:buSzPct val="85000"/>
              <a:buFont typeface="Wingdings" pitchFamily="2" charset="2"/>
              <a:buChar char="q"/>
            </a:pPr>
            <a:r>
              <a:rPr lang="en-US" altLang="x-none" sz="2400" i="1" u="sng" dirty="0">
                <a:solidFill>
                  <a:srgbClr val="FF0000"/>
                </a:solidFill>
              </a:rPr>
              <a:t>A </a:t>
            </a:r>
            <a:r>
              <a:rPr lang="en-US" altLang="x-none" sz="2400" dirty="0">
                <a:solidFill>
                  <a:srgbClr val="FF0000"/>
                </a:solidFill>
              </a:rPr>
              <a:t>basic question:</a:t>
            </a:r>
            <a:r>
              <a:rPr lang="en-US" altLang="x-none" sz="2400" dirty="0"/>
              <a:t> how are data </a:t>
            </a:r>
            <a:r>
              <a:rPr lang="en-US" altLang="zh-CN" sz="2400" dirty="0">
                <a:ea typeface="宋体" charset="-122"/>
              </a:rPr>
              <a:t>(the bits) </a:t>
            </a:r>
            <a:r>
              <a:rPr lang="en-US" altLang="x-none" sz="2400" dirty="0"/>
              <a:t>transferred through </a:t>
            </a:r>
            <a:r>
              <a:rPr lang="en-US" altLang="zh-CN" sz="2400" dirty="0">
                <a:ea typeface="宋体" charset="-122"/>
              </a:rPr>
              <a:t>communication </a:t>
            </a:r>
            <a:r>
              <a:rPr lang="en-US" altLang="x-none" sz="2400" dirty="0"/>
              <a:t>networks?</a:t>
            </a:r>
          </a:p>
        </p:txBody>
      </p:sp>
      <p:grpSp>
        <p:nvGrpSpPr>
          <p:cNvPr id="29700" name="Group 499"/>
          <p:cNvGrpSpPr>
            <a:grpSpLocks/>
          </p:cNvGrpSpPr>
          <p:nvPr/>
        </p:nvGrpSpPr>
        <p:grpSpPr bwMode="auto">
          <a:xfrm>
            <a:off x="387350" y="3816350"/>
            <a:ext cx="8721725" cy="2989263"/>
            <a:chOff x="0" y="980"/>
            <a:chExt cx="5494" cy="1883"/>
          </a:xfrm>
        </p:grpSpPr>
        <p:graphicFrame>
          <p:nvGraphicFramePr>
            <p:cNvPr id="29701" name="Object 497"/>
            <p:cNvGraphicFramePr>
              <a:graphicFrameLocks noChangeAspect="1"/>
            </p:cNvGraphicFramePr>
            <p:nvPr/>
          </p:nvGraphicFramePr>
          <p:xfrm>
            <a:off x="0" y="985"/>
            <a:ext cx="1137" cy="843"/>
          </p:xfrm>
          <a:graphic>
            <a:graphicData uri="http://schemas.openxmlformats.org/presentationml/2006/ole">
              <mc:AlternateContent xmlns:mc="http://schemas.openxmlformats.org/markup-compatibility/2006">
                <mc:Choice xmlns:v="urn:schemas-microsoft-com:vml" Requires="v">
                  <p:oleObj spid="_x0000_s136209" name="Photo Editor Photo" r:id="rId4" imgW="3761905" imgH="2790476" progId="MSPhotoEd.3">
                    <p:embed/>
                  </p:oleObj>
                </mc:Choice>
                <mc:Fallback>
                  <p:oleObj name="Photo Editor Photo" r:id="rId4" imgW="3761905" imgH="2790476" progId="MSPhotoEd.3">
                    <p:embed/>
                    <p:pic>
                      <p:nvPicPr>
                        <p:cNvPr id="29701" name="Object 4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85"/>
                          <a:ext cx="1137" cy="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9702" name="Group 3"/>
            <p:cNvGrpSpPr>
              <a:grpSpLocks/>
            </p:cNvGrpSpPr>
            <p:nvPr/>
          </p:nvGrpSpPr>
          <p:grpSpPr bwMode="auto">
            <a:xfrm>
              <a:off x="4750" y="980"/>
              <a:ext cx="744" cy="508"/>
              <a:chOff x="1372" y="240"/>
              <a:chExt cx="836" cy="549"/>
            </a:xfrm>
          </p:grpSpPr>
          <p:grpSp>
            <p:nvGrpSpPr>
              <p:cNvPr id="29824" name="Group 4"/>
              <p:cNvGrpSpPr>
                <a:grpSpLocks/>
              </p:cNvGrpSpPr>
              <p:nvPr/>
            </p:nvGrpSpPr>
            <p:grpSpPr bwMode="auto">
              <a:xfrm>
                <a:off x="1372" y="240"/>
                <a:ext cx="833" cy="499"/>
                <a:chOff x="628" y="1878"/>
                <a:chExt cx="833" cy="499"/>
              </a:xfrm>
            </p:grpSpPr>
            <p:sp>
              <p:nvSpPr>
                <p:cNvPr id="29990"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1"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2"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3"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4"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5"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6"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7"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8"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5" name="Group 14"/>
              <p:cNvGrpSpPr>
                <a:grpSpLocks/>
              </p:cNvGrpSpPr>
              <p:nvPr/>
            </p:nvGrpSpPr>
            <p:grpSpPr bwMode="auto">
              <a:xfrm>
                <a:off x="1372" y="286"/>
                <a:ext cx="836" cy="503"/>
                <a:chOff x="628" y="1876"/>
                <a:chExt cx="836" cy="503"/>
              </a:xfrm>
            </p:grpSpPr>
            <p:sp>
              <p:nvSpPr>
                <p:cNvPr id="29974"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5"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9976"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7"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9978"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9"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9980"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1"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9982"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3"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9984"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5"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9986"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7"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9988"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9"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9826"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9827" name="Group 32"/>
              <p:cNvGrpSpPr>
                <a:grpSpLocks/>
              </p:cNvGrpSpPr>
              <p:nvPr/>
            </p:nvGrpSpPr>
            <p:grpSpPr bwMode="auto">
              <a:xfrm>
                <a:off x="1927" y="332"/>
                <a:ext cx="171" cy="169"/>
                <a:chOff x="1179" y="1966"/>
                <a:chExt cx="171" cy="169"/>
              </a:xfrm>
            </p:grpSpPr>
            <p:sp>
              <p:nvSpPr>
                <p:cNvPr id="29954"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5"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56"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7"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8"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9"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60"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1"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62"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3"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64"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5"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6"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7"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68"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9"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970"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1"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972"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73"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8" name="Group 53"/>
              <p:cNvGrpSpPr>
                <a:grpSpLocks/>
              </p:cNvGrpSpPr>
              <p:nvPr/>
            </p:nvGrpSpPr>
            <p:grpSpPr bwMode="auto">
              <a:xfrm>
                <a:off x="1971" y="370"/>
                <a:ext cx="94" cy="56"/>
                <a:chOff x="1223" y="2004"/>
                <a:chExt cx="94" cy="56"/>
              </a:xfrm>
            </p:grpSpPr>
            <p:grpSp>
              <p:nvGrpSpPr>
                <p:cNvPr id="29927" name="Group 54"/>
                <p:cNvGrpSpPr>
                  <a:grpSpLocks/>
                </p:cNvGrpSpPr>
                <p:nvPr/>
              </p:nvGrpSpPr>
              <p:grpSpPr bwMode="auto">
                <a:xfrm>
                  <a:off x="1223" y="2004"/>
                  <a:ext cx="93" cy="56"/>
                  <a:chOff x="1223" y="2004"/>
                  <a:chExt cx="93" cy="56"/>
                </a:xfrm>
              </p:grpSpPr>
              <p:sp>
                <p:nvSpPr>
                  <p:cNvPr id="29945"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6"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7"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8"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9"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0"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1"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2"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3"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928" name="Group 64"/>
                <p:cNvGrpSpPr>
                  <a:grpSpLocks/>
                </p:cNvGrpSpPr>
                <p:nvPr/>
              </p:nvGrpSpPr>
              <p:grpSpPr bwMode="auto">
                <a:xfrm>
                  <a:off x="1223" y="2004"/>
                  <a:ext cx="94" cy="56"/>
                  <a:chOff x="1223" y="2004"/>
                  <a:chExt cx="94" cy="56"/>
                </a:xfrm>
              </p:grpSpPr>
              <p:sp>
                <p:nvSpPr>
                  <p:cNvPr id="29929"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0"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9931"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2"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9933"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4"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935"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6"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9937"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8"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9939"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0"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9941"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2"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9943"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4"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29" name="Group 81"/>
              <p:cNvGrpSpPr>
                <a:grpSpLocks/>
              </p:cNvGrpSpPr>
              <p:nvPr/>
            </p:nvGrpSpPr>
            <p:grpSpPr bwMode="auto">
              <a:xfrm>
                <a:off x="1709" y="533"/>
                <a:ext cx="169" cy="168"/>
                <a:chOff x="961" y="2167"/>
                <a:chExt cx="169" cy="168"/>
              </a:xfrm>
            </p:grpSpPr>
            <p:sp>
              <p:nvSpPr>
                <p:cNvPr id="29907"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08"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09"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0"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1"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2"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13"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4"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15"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6"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17"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8"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9"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0"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21"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2"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9923"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4"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9925"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26"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0" name="Group 102"/>
              <p:cNvGrpSpPr>
                <a:grpSpLocks/>
              </p:cNvGrpSpPr>
              <p:nvPr/>
            </p:nvGrpSpPr>
            <p:grpSpPr bwMode="auto">
              <a:xfrm>
                <a:off x="1753" y="571"/>
                <a:ext cx="93" cy="56"/>
                <a:chOff x="1005" y="2205"/>
                <a:chExt cx="93" cy="56"/>
              </a:xfrm>
            </p:grpSpPr>
            <p:grpSp>
              <p:nvGrpSpPr>
                <p:cNvPr id="29880" name="Group 103"/>
                <p:cNvGrpSpPr>
                  <a:grpSpLocks/>
                </p:cNvGrpSpPr>
                <p:nvPr/>
              </p:nvGrpSpPr>
              <p:grpSpPr bwMode="auto">
                <a:xfrm>
                  <a:off x="1005" y="2205"/>
                  <a:ext cx="93" cy="56"/>
                  <a:chOff x="1005" y="2205"/>
                  <a:chExt cx="93" cy="56"/>
                </a:xfrm>
              </p:grpSpPr>
              <p:sp>
                <p:nvSpPr>
                  <p:cNvPr id="29898"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99"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0"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1"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2"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3"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4"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5"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6"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81" name="Group 113"/>
                <p:cNvGrpSpPr>
                  <a:grpSpLocks/>
                </p:cNvGrpSpPr>
                <p:nvPr/>
              </p:nvGrpSpPr>
              <p:grpSpPr bwMode="auto">
                <a:xfrm>
                  <a:off x="1005" y="2205"/>
                  <a:ext cx="93" cy="56"/>
                  <a:chOff x="1005" y="2205"/>
                  <a:chExt cx="93" cy="56"/>
                </a:xfrm>
              </p:grpSpPr>
              <p:sp>
                <p:nvSpPr>
                  <p:cNvPr id="29882"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3"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9884"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5"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9886"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7"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9888"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9"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9890"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1"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9892"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3"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9894"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5"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9896"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7"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31" name="Group 130"/>
              <p:cNvGrpSpPr>
                <a:grpSpLocks/>
              </p:cNvGrpSpPr>
              <p:nvPr/>
            </p:nvGrpSpPr>
            <p:grpSpPr bwMode="auto">
              <a:xfrm>
                <a:off x="1523" y="332"/>
                <a:ext cx="170" cy="169"/>
                <a:chOff x="775" y="1966"/>
                <a:chExt cx="170" cy="169"/>
              </a:xfrm>
            </p:grpSpPr>
            <p:sp>
              <p:nvSpPr>
                <p:cNvPr id="29860"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1"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862"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3"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4"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5"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866"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7"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868"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9"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870"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1"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2"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3"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874"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5"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876"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7"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878"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9"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2" name="Group 151"/>
              <p:cNvGrpSpPr>
                <a:grpSpLocks/>
              </p:cNvGrpSpPr>
              <p:nvPr/>
            </p:nvGrpSpPr>
            <p:grpSpPr bwMode="auto">
              <a:xfrm>
                <a:off x="1568" y="370"/>
                <a:ext cx="92" cy="56"/>
                <a:chOff x="820" y="2004"/>
                <a:chExt cx="92" cy="56"/>
              </a:xfrm>
            </p:grpSpPr>
            <p:grpSp>
              <p:nvGrpSpPr>
                <p:cNvPr id="29833" name="Group 152"/>
                <p:cNvGrpSpPr>
                  <a:grpSpLocks/>
                </p:cNvGrpSpPr>
                <p:nvPr/>
              </p:nvGrpSpPr>
              <p:grpSpPr bwMode="auto">
                <a:xfrm>
                  <a:off x="820" y="2004"/>
                  <a:ext cx="92" cy="56"/>
                  <a:chOff x="820" y="2004"/>
                  <a:chExt cx="92" cy="56"/>
                </a:xfrm>
              </p:grpSpPr>
              <p:sp>
                <p:nvSpPr>
                  <p:cNvPr id="29851"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2"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3"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4"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5"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6"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7"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8"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9"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4" name="Group 162"/>
                <p:cNvGrpSpPr>
                  <a:grpSpLocks/>
                </p:cNvGrpSpPr>
                <p:nvPr/>
              </p:nvGrpSpPr>
              <p:grpSpPr bwMode="auto">
                <a:xfrm>
                  <a:off x="820" y="2004"/>
                  <a:ext cx="92" cy="56"/>
                  <a:chOff x="820" y="2004"/>
                  <a:chExt cx="92" cy="56"/>
                </a:xfrm>
              </p:grpSpPr>
              <p:sp>
                <p:nvSpPr>
                  <p:cNvPr id="29835"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6"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9837"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8"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9839"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0"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841"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2"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9843"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4"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9845"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6"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9847"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8"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9849"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50"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9703" name="Group 356"/>
            <p:cNvGrpSpPr>
              <a:grpSpLocks/>
            </p:cNvGrpSpPr>
            <p:nvPr/>
          </p:nvGrpSpPr>
          <p:grpSpPr bwMode="auto">
            <a:xfrm>
              <a:off x="1073" y="1143"/>
              <a:ext cx="1136" cy="1024"/>
              <a:chOff x="1358" y="1894"/>
              <a:chExt cx="2981" cy="1793"/>
            </a:xfrm>
          </p:grpSpPr>
          <p:sp>
            <p:nvSpPr>
              <p:cNvPr id="29815"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6"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7"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8"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9"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0"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1"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2"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3"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4" name="Group 366"/>
            <p:cNvGrpSpPr>
              <a:grpSpLocks/>
            </p:cNvGrpSpPr>
            <p:nvPr/>
          </p:nvGrpSpPr>
          <p:grpSpPr bwMode="auto">
            <a:xfrm>
              <a:off x="2163" y="1202"/>
              <a:ext cx="1521" cy="1059"/>
              <a:chOff x="1358" y="1894"/>
              <a:chExt cx="2981" cy="1793"/>
            </a:xfrm>
          </p:grpSpPr>
          <p:sp>
            <p:nvSpPr>
              <p:cNvPr id="29806"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7"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8"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9"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0"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1"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2"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3"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4"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5" name="Group 376"/>
            <p:cNvGrpSpPr>
              <a:grpSpLocks/>
            </p:cNvGrpSpPr>
            <p:nvPr/>
          </p:nvGrpSpPr>
          <p:grpSpPr bwMode="auto">
            <a:xfrm>
              <a:off x="2184" y="1221"/>
              <a:ext cx="1508" cy="1077"/>
              <a:chOff x="1358" y="1886"/>
              <a:chExt cx="2989" cy="1810"/>
            </a:xfrm>
          </p:grpSpPr>
          <p:sp>
            <p:nvSpPr>
              <p:cNvPr id="29790"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1"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92"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3"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94"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5"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96"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7"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98"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9"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800"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1"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802"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3"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804"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5"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9706" name="Group 393"/>
            <p:cNvGrpSpPr>
              <a:grpSpLocks/>
            </p:cNvGrpSpPr>
            <p:nvPr/>
          </p:nvGrpSpPr>
          <p:grpSpPr bwMode="auto">
            <a:xfrm>
              <a:off x="1073" y="1143"/>
              <a:ext cx="1136" cy="1042"/>
              <a:chOff x="1358" y="1886"/>
              <a:chExt cx="2989" cy="1810"/>
            </a:xfrm>
          </p:grpSpPr>
          <p:sp>
            <p:nvSpPr>
              <p:cNvPr id="29774"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5"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76"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7"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78"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9"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80"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1"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82"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3"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84"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5"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86"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7"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88"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9"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12" name="Line 410"/>
            <p:cNvSpPr>
              <a:spLocks noChangeShapeType="1"/>
            </p:cNvSpPr>
            <p:nvPr/>
          </p:nvSpPr>
          <p:spPr bwMode="auto">
            <a:xfrm>
              <a:off x="1270" y="1316"/>
              <a:ext cx="177" cy="3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3" name="Line 411"/>
            <p:cNvSpPr>
              <a:spLocks noChangeShapeType="1"/>
            </p:cNvSpPr>
            <p:nvPr/>
          </p:nvSpPr>
          <p:spPr bwMode="auto">
            <a:xfrm flipH="1">
              <a:off x="1476" y="1490"/>
              <a:ext cx="384" cy="13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4" name="Line 412"/>
            <p:cNvSpPr>
              <a:spLocks noChangeShapeType="1"/>
            </p:cNvSpPr>
            <p:nvPr/>
          </p:nvSpPr>
          <p:spPr bwMode="auto">
            <a:xfrm flipH="1" flipV="1">
              <a:off x="1447" y="1664"/>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5" name="Line 413"/>
            <p:cNvSpPr>
              <a:spLocks noChangeShapeType="1"/>
            </p:cNvSpPr>
            <p:nvPr/>
          </p:nvSpPr>
          <p:spPr bwMode="auto">
            <a:xfrm flipH="1" flipV="1">
              <a:off x="1889" y="1490"/>
              <a:ext cx="322" cy="9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6" name="Line 414"/>
            <p:cNvSpPr>
              <a:spLocks noChangeShapeType="1"/>
            </p:cNvSpPr>
            <p:nvPr/>
          </p:nvSpPr>
          <p:spPr bwMode="auto">
            <a:xfrm flipH="1">
              <a:off x="1712" y="1635"/>
              <a:ext cx="499" cy="27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7" name="Line 415"/>
            <p:cNvSpPr>
              <a:spLocks noChangeShapeType="1"/>
            </p:cNvSpPr>
            <p:nvPr/>
          </p:nvSpPr>
          <p:spPr bwMode="auto">
            <a:xfrm flipH="1">
              <a:off x="2320" y="1445"/>
              <a:ext cx="649" cy="71"/>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 name="Line 416"/>
            <p:cNvSpPr>
              <a:spLocks noChangeShapeType="1"/>
            </p:cNvSpPr>
            <p:nvPr/>
          </p:nvSpPr>
          <p:spPr bwMode="auto">
            <a:xfrm flipH="1" flipV="1">
              <a:off x="2349" y="1516"/>
              <a:ext cx="236" cy="41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9" name="Line 417"/>
            <p:cNvSpPr>
              <a:spLocks noChangeShapeType="1"/>
            </p:cNvSpPr>
            <p:nvPr/>
          </p:nvSpPr>
          <p:spPr bwMode="auto">
            <a:xfrm flipH="1" flipV="1">
              <a:off x="2349" y="1480"/>
              <a:ext cx="355" cy="20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0" name="Line 418"/>
            <p:cNvSpPr>
              <a:spLocks noChangeShapeType="1"/>
            </p:cNvSpPr>
            <p:nvPr/>
          </p:nvSpPr>
          <p:spPr bwMode="auto">
            <a:xfrm flipH="1" flipV="1">
              <a:off x="2704" y="1688"/>
              <a:ext cx="708" cy="3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1" name="Line 419"/>
            <p:cNvSpPr>
              <a:spLocks noChangeShapeType="1"/>
            </p:cNvSpPr>
            <p:nvPr/>
          </p:nvSpPr>
          <p:spPr bwMode="auto">
            <a:xfrm flipH="1" flipV="1">
              <a:off x="2998" y="1445"/>
              <a:ext cx="325" cy="10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2" name="Line 420"/>
            <p:cNvSpPr>
              <a:spLocks noChangeShapeType="1"/>
            </p:cNvSpPr>
            <p:nvPr/>
          </p:nvSpPr>
          <p:spPr bwMode="auto">
            <a:xfrm flipH="1">
              <a:off x="2585" y="1967"/>
              <a:ext cx="649"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3" name="Line 421"/>
            <p:cNvSpPr>
              <a:spLocks noChangeShapeType="1"/>
            </p:cNvSpPr>
            <p:nvPr/>
          </p:nvSpPr>
          <p:spPr bwMode="auto">
            <a:xfrm flipV="1">
              <a:off x="3264" y="1723"/>
              <a:ext cx="177" cy="24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4" name="Line 422"/>
            <p:cNvSpPr>
              <a:spLocks noChangeShapeType="1"/>
            </p:cNvSpPr>
            <p:nvPr/>
          </p:nvSpPr>
          <p:spPr bwMode="auto">
            <a:xfrm flipH="1" flipV="1">
              <a:off x="3352" y="1550"/>
              <a:ext cx="89" cy="17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5" name="Line 423"/>
            <p:cNvSpPr>
              <a:spLocks noChangeShapeType="1"/>
            </p:cNvSpPr>
            <p:nvPr/>
          </p:nvSpPr>
          <p:spPr bwMode="auto">
            <a:xfrm flipH="1">
              <a:off x="3317" y="1875"/>
              <a:ext cx="288" cy="14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1" name="Picture 42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28" y="1246"/>
              <a:ext cx="2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 name="Line 425"/>
            <p:cNvSpPr>
              <a:spLocks noChangeShapeType="1"/>
            </p:cNvSpPr>
            <p:nvPr/>
          </p:nvSpPr>
          <p:spPr bwMode="auto">
            <a:xfrm flipV="1">
              <a:off x="1063" y="1664"/>
              <a:ext cx="384"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3" name="Picture 426"/>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30" y="1580"/>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4" name="Picture 427"/>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48" y="1429"/>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5" name="Picture 42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94" y="1880"/>
              <a:ext cx="2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6" name="Picture 429"/>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82" y="1901"/>
              <a:ext cx="24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7" name="Picture 430"/>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56" y="1619"/>
              <a:ext cx="2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8" name="Picture 43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810" y="1384"/>
              <a:ext cx="24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9" name="Picture 43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93" y="1477"/>
              <a:ext cx="24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0" name="Picture 433"/>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95" y="1929"/>
              <a:ext cx="2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1" name="Picture 434"/>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74" y="1674"/>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2" name="Picture 438"/>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163" y="1491"/>
              <a:ext cx="23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9733" name="Group 439"/>
            <p:cNvGrpSpPr>
              <a:grpSpLocks/>
            </p:cNvGrpSpPr>
            <p:nvPr/>
          </p:nvGrpSpPr>
          <p:grpSpPr bwMode="auto">
            <a:xfrm>
              <a:off x="3701" y="1154"/>
              <a:ext cx="1136" cy="1025"/>
              <a:chOff x="1358" y="1894"/>
              <a:chExt cx="2981" cy="1793"/>
            </a:xfrm>
          </p:grpSpPr>
          <p:sp>
            <p:nvSpPr>
              <p:cNvPr id="29765"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6"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7"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8"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9"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0"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1"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2"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3"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34" name="Group 449"/>
            <p:cNvGrpSpPr>
              <a:grpSpLocks/>
            </p:cNvGrpSpPr>
            <p:nvPr/>
          </p:nvGrpSpPr>
          <p:grpSpPr bwMode="auto">
            <a:xfrm>
              <a:off x="3701" y="1154"/>
              <a:ext cx="1136" cy="1043"/>
              <a:chOff x="1358" y="1886"/>
              <a:chExt cx="2989" cy="1810"/>
            </a:xfrm>
          </p:grpSpPr>
          <p:sp>
            <p:nvSpPr>
              <p:cNvPr id="29749"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0"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51"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2"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53"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4"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55"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6"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57"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8"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59"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0"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61"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2"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63"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4"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42" name="Line 466"/>
            <p:cNvSpPr>
              <a:spLocks noChangeShapeType="1"/>
            </p:cNvSpPr>
            <p:nvPr/>
          </p:nvSpPr>
          <p:spPr bwMode="auto">
            <a:xfrm flipH="1">
              <a:off x="4104" y="1502"/>
              <a:ext cx="383" cy="14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3" name="Line 467"/>
            <p:cNvSpPr>
              <a:spLocks noChangeShapeType="1"/>
            </p:cNvSpPr>
            <p:nvPr/>
          </p:nvSpPr>
          <p:spPr bwMode="auto">
            <a:xfrm flipH="1" flipV="1">
              <a:off x="4075" y="1676"/>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4" name="Line 468"/>
            <p:cNvSpPr>
              <a:spLocks noChangeShapeType="1"/>
            </p:cNvSpPr>
            <p:nvPr/>
          </p:nvSpPr>
          <p:spPr bwMode="auto">
            <a:xfrm flipH="1" flipV="1">
              <a:off x="4517" y="1502"/>
              <a:ext cx="265" cy="4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5" name="Line 469"/>
            <p:cNvSpPr>
              <a:spLocks noChangeShapeType="1"/>
            </p:cNvSpPr>
            <p:nvPr/>
          </p:nvSpPr>
          <p:spPr bwMode="auto">
            <a:xfrm flipH="1" flipV="1">
              <a:off x="4340" y="1920"/>
              <a:ext cx="442" cy="6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6" name="Line 470"/>
            <p:cNvSpPr>
              <a:spLocks noChangeShapeType="1"/>
            </p:cNvSpPr>
            <p:nvPr/>
          </p:nvSpPr>
          <p:spPr bwMode="auto">
            <a:xfrm flipV="1">
              <a:off x="3690" y="1676"/>
              <a:ext cx="385"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0" name="Picture 47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958" y="1592"/>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1" name="Picture 47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22"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2" name="Picture 47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557" y="173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3" name="Picture 475"/>
            <p:cNvSpPr>
              <a:spLocks noChangeArrowheads="1"/>
            </p:cNvSpPr>
            <p:nvPr/>
          </p:nvSpPr>
          <p:spPr bwMode="auto">
            <a:xfrm>
              <a:off x="4647"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2" name="Line 476"/>
            <p:cNvSpPr>
              <a:spLocks noChangeShapeType="1"/>
            </p:cNvSpPr>
            <p:nvPr/>
          </p:nvSpPr>
          <p:spPr bwMode="auto">
            <a:xfrm flipH="1">
              <a:off x="4464" y="1301"/>
              <a:ext cx="289" cy="19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5" name="Picture 477"/>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620" y="1246"/>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6" name="Picture 47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75" y="144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7" name="Picture 437"/>
            <p:cNvSpPr>
              <a:spLocks noChangeArrowheads="1"/>
            </p:cNvSpPr>
            <p:nvPr/>
          </p:nvSpPr>
          <p:spPr bwMode="auto">
            <a:xfrm>
              <a:off x="964" y="1732"/>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aphicFrame>
          <p:nvGraphicFramePr>
            <p:cNvPr id="29748" name="Object 498"/>
            <p:cNvGraphicFramePr>
              <a:graphicFrameLocks noChangeAspect="1"/>
            </p:cNvGraphicFramePr>
            <p:nvPr/>
          </p:nvGraphicFramePr>
          <p:xfrm>
            <a:off x="0" y="1876"/>
            <a:ext cx="1401" cy="987"/>
          </p:xfrm>
          <a:graphic>
            <a:graphicData uri="http://schemas.openxmlformats.org/presentationml/2006/ole">
              <mc:AlternateContent xmlns:mc="http://schemas.openxmlformats.org/markup-compatibility/2006">
                <mc:Choice xmlns:v="urn:schemas-microsoft-com:vml" Requires="v">
                  <p:oleObj spid="_x0000_s136210" name="Photo Editor Photo" r:id="rId11" imgW="5668166" imgH="3990476" progId="MSPhotoEd.3">
                    <p:embed/>
                  </p:oleObj>
                </mc:Choice>
                <mc:Fallback>
                  <p:oleObj name="Photo Editor Photo" r:id="rId11" imgW="5668166" imgH="3990476" progId="MSPhotoEd.3">
                    <p:embed/>
                    <p:pic>
                      <p:nvPicPr>
                        <p:cNvPr id="29748" name="Object 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876"/>
                          <a:ext cx="1401"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180015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68A6BCEC-6E5F-FD4D-91BE-39F38FC334F9}" type="slidenum">
              <a:rPr lang="en-US" altLang="x-none" sz="1200">
                <a:latin typeface="Tahoma" charset="0"/>
              </a:rPr>
              <a:pPr/>
              <a:t>86</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Font typeface="Wingdings" charset="2"/>
              <a:buChar char="q"/>
            </a:pPr>
            <a:r>
              <a:rPr lang="en-US" altLang="x-none" dirty="0">
                <a:latin typeface="Comic Sans MS" charset="0"/>
              </a:rPr>
              <a:t>Administrative trivia’s</a:t>
            </a:r>
            <a:endParaRPr lang="en-US" altLang="x-none" dirty="0">
              <a:ea typeface="ＭＳ Ｐゴシック" charset="-128"/>
            </a:endParaRPr>
          </a:p>
          <a:p>
            <a:pPr>
              <a:buFont typeface="Wingdings" charset="2"/>
              <a:buChar char="q"/>
            </a:pPr>
            <a:r>
              <a:rPr lang="en-US" altLang="x-none" dirty="0">
                <a:ea typeface="ＭＳ Ｐゴシック" charset="-128"/>
              </a:rPr>
              <a:t>A brief introduction to the Internet: past and present</a:t>
            </a:r>
          </a:p>
          <a:p>
            <a:pPr>
              <a:buFont typeface="Wingdings" charset="2"/>
              <a:buChar char="q"/>
            </a:pPr>
            <a:r>
              <a:rPr lang="en-US" altLang="x-none" dirty="0">
                <a:ea typeface="ＭＳ Ｐゴシック" charset="-128"/>
              </a:rPr>
              <a:t>Challenges of Internet networks and apps</a:t>
            </a:r>
          </a:p>
          <a:p>
            <a:pPr>
              <a:buClr>
                <a:srgbClr val="C00000"/>
              </a:buClr>
              <a:buFont typeface="Wingdings" charset="2"/>
              <a:buChar char="Ø"/>
            </a:pPr>
            <a:r>
              <a:rPr lang="en-US" altLang="x-none" i="1" dirty="0">
                <a:solidFill>
                  <a:srgbClr val="C00000"/>
                </a:solidFill>
                <a:ea typeface="ＭＳ Ｐゴシック" charset="-128"/>
              </a:rPr>
              <a:t>A taxonomy of communication networks</a:t>
            </a:r>
          </a:p>
        </p:txBody>
      </p:sp>
    </p:spTree>
    <p:extLst>
      <p:ext uri="{BB962C8B-B14F-4D97-AF65-F5344CB8AC3E}">
        <p14:creationId xmlns:p14="http://schemas.microsoft.com/office/powerpoint/2010/main" val="2970095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4CCFBB2-4807-454E-A011-F6A983B40080}" type="slidenum">
              <a:rPr lang="en-US" altLang="x-none" sz="1200">
                <a:latin typeface="Tahoma" charset="0"/>
              </a:rPr>
              <a:pPr/>
              <a:t>87</a:t>
            </a:fld>
            <a:endParaRPr lang="en-US" altLang="x-none" sz="1200">
              <a:latin typeface="Tahoma" charset="0"/>
            </a:endParaRPr>
          </a:p>
        </p:txBody>
      </p:sp>
      <p:sp>
        <p:nvSpPr>
          <p:cNvPr id="33794" name="Rectangle 3"/>
          <p:cNvSpPr>
            <a:spLocks noGrp="1" noChangeArrowheads="1"/>
          </p:cNvSpPr>
          <p:nvPr>
            <p:ph type="title"/>
          </p:nvPr>
        </p:nvSpPr>
        <p:spPr>
          <a:xfrm>
            <a:off x="533400" y="82550"/>
            <a:ext cx="7783513" cy="1146175"/>
          </a:xfrm>
        </p:spPr>
        <p:txBody>
          <a:bodyPr anchor="t"/>
          <a:lstStyle/>
          <a:p>
            <a:r>
              <a:rPr lang="en-US" altLang="x-none" sz="3600" dirty="0">
                <a:ea typeface="ＭＳ Ｐゴシック" charset="-128"/>
              </a:rPr>
              <a:t>Taxonomy of </a:t>
            </a:r>
            <a:br>
              <a:rPr lang="en-US" altLang="x-none" sz="3600" dirty="0">
                <a:ea typeface="ＭＳ Ｐゴシック" charset="-128"/>
              </a:rPr>
            </a:br>
            <a:r>
              <a:rPr lang="en-US" altLang="x-none" sz="3600" dirty="0">
                <a:ea typeface="ＭＳ Ｐゴシック" charset="-128"/>
              </a:rPr>
              <a:t>Communication Networks </a:t>
            </a:r>
            <a:endParaRPr lang="en-US" altLang="zh-TW" sz="3600" i="1" dirty="0">
              <a:solidFill>
                <a:srgbClr val="FE00FE"/>
              </a:solidFill>
              <a:ea typeface="新細明體" charset="-120"/>
            </a:endParaRPr>
          </a:p>
        </p:txBody>
      </p:sp>
      <p:sp>
        <p:nvSpPr>
          <p:cNvPr id="46083" name="Rectangle 2"/>
          <p:cNvSpPr>
            <a:spLocks noGrp="1" noChangeArrowheads="1"/>
          </p:cNvSpPr>
          <p:nvPr>
            <p:ph type="body" idx="1"/>
          </p:nvPr>
        </p:nvSpPr>
        <p:spPr>
          <a:xfrm>
            <a:off x="615950" y="3432175"/>
            <a:ext cx="7783513" cy="3051175"/>
          </a:xfrm>
        </p:spPr>
        <p:txBody>
          <a:bodyPr/>
          <a:lstStyle/>
          <a:p>
            <a:pPr>
              <a:buFont typeface="Wingdings" pitchFamily="2" charset="2"/>
              <a:buChar char="q"/>
            </a:pPr>
            <a:r>
              <a:rPr lang="en-US" altLang="zh-TW" sz="2400" dirty="0">
                <a:solidFill>
                  <a:srgbClr val="FF0000"/>
                </a:solidFill>
                <a:ea typeface="新細明體" charset="-120"/>
              </a:rPr>
              <a:t>Broadcast networks</a:t>
            </a:r>
          </a:p>
          <a:p>
            <a:pPr lvl="1">
              <a:buFont typeface="Courier New" panose="02070309020205020404" pitchFamily="49" charset="0"/>
              <a:buChar char="o"/>
            </a:pPr>
            <a:r>
              <a:rPr lang="en-US" altLang="zh-TW" sz="2000" dirty="0">
                <a:ea typeface="新細明體" charset="-120"/>
              </a:rPr>
              <a:t>nodes share a common channel; information transmitted by a node is received by </a:t>
            </a:r>
            <a:r>
              <a:rPr lang="en-US" altLang="zh-TW" sz="2000" dirty="0">
                <a:solidFill>
                  <a:schemeClr val="accent2"/>
                </a:solidFill>
                <a:ea typeface="新細明體" charset="-120"/>
              </a:rPr>
              <a:t>all</a:t>
            </a:r>
            <a:r>
              <a:rPr lang="en-US" altLang="zh-TW" sz="2000" dirty="0">
                <a:ea typeface="新細明體" charset="-120"/>
              </a:rPr>
              <a:t> other nodes in the network</a:t>
            </a:r>
          </a:p>
          <a:p>
            <a:pPr lvl="1">
              <a:buFont typeface="Courier New" panose="02070309020205020404" pitchFamily="49" charset="0"/>
              <a:buChar char="o"/>
            </a:pPr>
            <a:r>
              <a:rPr lang="en-US" altLang="zh-TW" sz="2000" dirty="0">
                <a:ea typeface="新細明體" charset="-120"/>
              </a:rPr>
              <a:t>examples: TV, radio</a:t>
            </a:r>
            <a:endParaRPr lang="en-US" altLang="zh-CN" sz="2000" dirty="0">
              <a:ea typeface="新細明體" charset="-120"/>
            </a:endParaRPr>
          </a:p>
          <a:p>
            <a:pPr lvl="1"/>
            <a:endParaRPr lang="en-US" altLang="zh-TW" sz="2000" dirty="0">
              <a:ea typeface="新細明體" charset="-120"/>
            </a:endParaRPr>
          </a:p>
          <a:p>
            <a:pPr>
              <a:buFont typeface="Wingdings" pitchFamily="2" charset="2"/>
              <a:buChar char="q"/>
            </a:pPr>
            <a:r>
              <a:rPr lang="en-US" altLang="zh-TW" sz="2400" dirty="0">
                <a:solidFill>
                  <a:srgbClr val="FF0000"/>
                </a:solidFill>
                <a:ea typeface="新細明體" charset="-120"/>
              </a:rPr>
              <a:t>Switched networks</a:t>
            </a:r>
          </a:p>
          <a:p>
            <a:pPr lvl="1">
              <a:buFont typeface="Courier New" panose="02070309020205020404" pitchFamily="49" charset="0"/>
              <a:buChar char="o"/>
            </a:pPr>
            <a:r>
              <a:rPr lang="en-US" altLang="zh-TW" sz="2000" dirty="0">
                <a:ea typeface="新細明體" charset="-120"/>
              </a:rPr>
              <a:t>information is transmitted to a </a:t>
            </a:r>
            <a:r>
              <a:rPr lang="en-US" altLang="zh-TW" sz="2000" dirty="0">
                <a:solidFill>
                  <a:schemeClr val="accent2"/>
                </a:solidFill>
                <a:ea typeface="新細明體" charset="-120"/>
              </a:rPr>
              <a:t>small sub-set</a:t>
            </a:r>
            <a:r>
              <a:rPr lang="en-US" altLang="zh-TW" sz="2000" dirty="0">
                <a:ea typeface="新細明體" charset="-120"/>
              </a:rPr>
              <a:t> (usually only one) of the nodes</a:t>
            </a:r>
          </a:p>
        </p:txBody>
      </p:sp>
      <p:sp>
        <p:nvSpPr>
          <p:cNvPr id="33796" name="Text Box 19"/>
          <p:cNvSpPr txBox="1">
            <a:spLocks noChangeArrowheads="1"/>
          </p:cNvSpPr>
          <p:nvPr/>
        </p:nvSpPr>
        <p:spPr bwMode="auto">
          <a:xfrm>
            <a:off x="3211513" y="15303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p>
        </p:txBody>
      </p:sp>
      <p:sp>
        <p:nvSpPr>
          <p:cNvPr id="65541" name="Text Box 21"/>
          <p:cNvSpPr txBox="1">
            <a:spLocks noChangeArrowheads="1"/>
          </p:cNvSpPr>
          <p:nvPr/>
        </p:nvSpPr>
        <p:spPr bwMode="auto">
          <a:xfrm>
            <a:off x="5794375" y="25971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grpSp>
        <p:nvGrpSpPr>
          <p:cNvPr id="2" name="Group 1"/>
          <p:cNvGrpSpPr>
            <a:grpSpLocks/>
          </p:cNvGrpSpPr>
          <p:nvPr/>
        </p:nvGrpSpPr>
        <p:grpSpPr bwMode="auto">
          <a:xfrm>
            <a:off x="768350" y="1987550"/>
            <a:ext cx="2819400" cy="1181100"/>
            <a:chOff x="768350" y="1987550"/>
            <a:chExt cx="2819400" cy="1181100"/>
          </a:xfrm>
        </p:grpSpPr>
        <p:sp>
          <p:nvSpPr>
            <p:cNvPr id="33800" name="Text Box 20"/>
            <p:cNvSpPr txBox="1">
              <a:spLocks noChangeArrowheads="1"/>
            </p:cNvSpPr>
            <p:nvPr/>
          </p:nvSpPr>
          <p:spPr bwMode="auto">
            <a:xfrm>
              <a:off x="768350" y="25273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switched</a:t>
              </a:r>
              <a:br>
                <a:rPr lang="en-US" altLang="x-none" sz="1800"/>
              </a:br>
              <a:r>
                <a:rPr lang="en-US" altLang="x-none" sz="1800"/>
                <a:t>networks</a:t>
              </a:r>
              <a:endParaRPr lang="en-US" altLang="x-none" sz="2800" i="1">
                <a:solidFill>
                  <a:srgbClr val="000000"/>
                </a:solidFill>
              </a:endParaRPr>
            </a:p>
          </p:txBody>
        </p:sp>
        <p:sp>
          <p:nvSpPr>
            <p:cNvPr id="33801" name="Line 22"/>
            <p:cNvSpPr>
              <a:spLocks noChangeShapeType="1"/>
            </p:cNvSpPr>
            <p:nvPr/>
          </p:nvSpPr>
          <p:spPr bwMode="auto">
            <a:xfrm flipH="1">
              <a:off x="1533525" y="19875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grpSp>
      <p:sp>
        <p:nvSpPr>
          <p:cNvPr id="65543" name="Line 23"/>
          <p:cNvSpPr>
            <a:spLocks noChangeShapeType="1"/>
          </p:cNvSpPr>
          <p:nvPr/>
        </p:nvSpPr>
        <p:spPr bwMode="auto">
          <a:xfrm>
            <a:off x="4967288" y="19859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extLst>
      <p:ext uri="{BB962C8B-B14F-4D97-AF65-F5344CB8AC3E}">
        <p14:creationId xmlns:p14="http://schemas.microsoft.com/office/powerpoint/2010/main" val="141477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03525BB6-3708-824E-A195-AD62458BE57D}" type="slidenum">
              <a:rPr lang="en-US" altLang="x-none" sz="1200">
                <a:latin typeface="Tahoma" charset="0"/>
              </a:rPr>
              <a:pPr/>
              <a:t>88</a:t>
            </a:fld>
            <a:endParaRPr lang="en-US" altLang="x-none" sz="1200">
              <a:latin typeface="Tahoma" charset="0"/>
            </a:endParaRPr>
          </a:p>
        </p:txBody>
      </p:sp>
      <p:sp>
        <p:nvSpPr>
          <p:cNvPr id="35842" name="Rectangle 4"/>
          <p:cNvSpPr>
            <a:spLocks noChangeArrowheads="1"/>
          </p:cNvSpPr>
          <p:nvPr/>
        </p:nvSpPr>
        <p:spPr bwMode="auto">
          <a:xfrm>
            <a:off x="539750" y="4883150"/>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solidFill>
                  <a:srgbClr val="FF0000"/>
                </a:solidFill>
              </a:rPr>
              <a:t>Circuit switching:</a:t>
            </a:r>
            <a:r>
              <a:rPr lang="en-US" altLang="x-none" sz="2000" dirty="0"/>
              <a:t> dedicated circuit per call/session: </a:t>
            </a:r>
          </a:p>
          <a:p>
            <a:pPr lvl="1" algn="l">
              <a:spcBef>
                <a:spcPct val="20000"/>
              </a:spcBef>
              <a:buClr>
                <a:schemeClr val="accent2"/>
              </a:buClr>
              <a:buSzPct val="75000"/>
              <a:buFont typeface="Courier New" panose="02070309020205020404" pitchFamily="49" charset="0"/>
              <a:buChar char="o"/>
            </a:pPr>
            <a:r>
              <a:rPr lang="en-US" altLang="x-none" sz="1800" dirty="0"/>
              <a:t>e.g., telephone, cellular voice</a:t>
            </a:r>
            <a:endParaRPr lang="en-US" altLang="x-none" sz="1800" dirty="0">
              <a:solidFill>
                <a:srgbClr val="FF0000"/>
              </a:solidFill>
            </a:endParaRPr>
          </a:p>
          <a:p>
            <a:pPr algn="l">
              <a:spcBef>
                <a:spcPct val="20000"/>
              </a:spcBef>
              <a:buClr>
                <a:schemeClr val="accent2"/>
              </a:buClr>
              <a:buSzPct val="85000"/>
              <a:buFont typeface="Wingdings" pitchFamily="2" charset="2"/>
              <a:buChar char="q"/>
            </a:pPr>
            <a:r>
              <a:rPr lang="en-US" altLang="x-none" sz="2000" dirty="0">
                <a:solidFill>
                  <a:srgbClr val="FF0000"/>
                </a:solidFill>
              </a:rPr>
              <a:t>Packet switching:</a:t>
            </a:r>
            <a:r>
              <a:rPr lang="en-US" altLang="x-none" sz="2000" dirty="0"/>
              <a:t> data sent thru network in </a:t>
            </a:r>
            <a:r>
              <a:rPr lang="en-US" altLang="x-none" sz="2000" dirty="0">
                <a:solidFill>
                  <a:srgbClr val="FF0000"/>
                </a:solidFill>
              </a:rPr>
              <a:t>discrete </a:t>
            </a:r>
            <a:r>
              <a:rPr lang="ja-JP" altLang="en-US" sz="2000">
                <a:solidFill>
                  <a:srgbClr val="FF0000"/>
                </a:solidFill>
              </a:rPr>
              <a:t>“</a:t>
            </a:r>
            <a:r>
              <a:rPr lang="en-US" altLang="ja-JP" sz="2000" dirty="0">
                <a:solidFill>
                  <a:srgbClr val="FF0000"/>
                </a:solidFill>
              </a:rPr>
              <a:t>chunks</a:t>
            </a:r>
            <a:r>
              <a:rPr lang="ja-JP" altLang="en-US" sz="2000">
                <a:solidFill>
                  <a:srgbClr val="FF0000"/>
                </a:solidFill>
              </a:rPr>
              <a:t>”</a:t>
            </a:r>
            <a:endParaRPr lang="en-US" altLang="zh-CN" sz="2000" dirty="0">
              <a:solidFill>
                <a:srgbClr val="FF0000"/>
              </a:solidFill>
              <a:ea typeface="宋体" charset="-122"/>
            </a:endParaRPr>
          </a:p>
          <a:p>
            <a:pPr lvl="1" algn="l">
              <a:spcBef>
                <a:spcPct val="20000"/>
              </a:spcBef>
              <a:buClr>
                <a:schemeClr val="accent2"/>
              </a:buClr>
              <a:buSzPct val="75000"/>
              <a:buFont typeface="Courier New" panose="02070309020205020404" pitchFamily="49" charset="0"/>
              <a:buChar char="o"/>
            </a:pPr>
            <a:r>
              <a:rPr lang="en-US" altLang="zh-CN" sz="1800" dirty="0">
                <a:ea typeface="宋体" charset="-122"/>
              </a:rPr>
              <a:t>e.g., Internet, cellular data</a:t>
            </a:r>
            <a:endParaRPr lang="en-US" altLang="x-none" sz="1800" dirty="0"/>
          </a:p>
        </p:txBody>
      </p:sp>
      <p:sp>
        <p:nvSpPr>
          <p:cNvPr id="35843" name="Rectangle 5"/>
          <p:cNvSpPr>
            <a:spLocks noChangeArrowheads="1"/>
          </p:cNvSpPr>
          <p:nvPr/>
        </p:nvSpPr>
        <p:spPr bwMode="auto">
          <a:xfrm>
            <a:off x="463550" y="539750"/>
            <a:ext cx="77835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800" u="sng">
                <a:solidFill>
                  <a:schemeClr val="accent2"/>
                </a:solidFill>
              </a:rPr>
              <a:t>A Taxonomy of Switched Networks</a:t>
            </a:r>
            <a:endParaRPr lang="en-US" altLang="zh-TW" sz="2800" i="1" u="sng">
              <a:solidFill>
                <a:schemeClr val="accent2"/>
              </a:solidFill>
              <a:ea typeface="新細明體" charset="-120"/>
            </a:endParaRPr>
          </a:p>
        </p:txBody>
      </p:sp>
      <p:sp>
        <p:nvSpPr>
          <p:cNvPr id="35844" name="Text Box 6"/>
          <p:cNvSpPr txBox="1">
            <a:spLocks noChangeArrowheads="1"/>
          </p:cNvSpPr>
          <p:nvPr/>
        </p:nvSpPr>
        <p:spPr bwMode="auto">
          <a:xfrm>
            <a:off x="4052888" y="13017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solidFill>
                <a:srgbClr val="000000"/>
              </a:solidFill>
            </a:endParaRPr>
          </a:p>
        </p:txBody>
      </p:sp>
      <p:sp>
        <p:nvSpPr>
          <p:cNvPr id="35845" name="Text Box 7"/>
          <p:cNvSpPr txBox="1">
            <a:spLocks noChangeArrowheads="1"/>
          </p:cNvSpPr>
          <p:nvPr/>
        </p:nvSpPr>
        <p:spPr bwMode="auto">
          <a:xfrm>
            <a:off x="1609725" y="22987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b="1">
                <a:solidFill>
                  <a:srgbClr val="FF0000"/>
                </a:solidFill>
              </a:rPr>
              <a:t>switched</a:t>
            </a:r>
            <a:br>
              <a:rPr lang="en-US" altLang="x-none" sz="1800" b="1">
                <a:solidFill>
                  <a:srgbClr val="FF0000"/>
                </a:solidFill>
              </a:rPr>
            </a:br>
            <a:r>
              <a:rPr lang="en-US" altLang="x-none" sz="1800" b="1">
                <a:solidFill>
                  <a:srgbClr val="FF0000"/>
                </a:solidFill>
              </a:rPr>
              <a:t>networks</a:t>
            </a:r>
            <a:endParaRPr lang="en-US" altLang="x-none" sz="2800" b="1" i="1">
              <a:solidFill>
                <a:srgbClr val="FF0000"/>
              </a:solidFill>
            </a:endParaRPr>
          </a:p>
        </p:txBody>
      </p:sp>
      <p:sp>
        <p:nvSpPr>
          <p:cNvPr id="35846" name="Text Box 8"/>
          <p:cNvSpPr txBox="1">
            <a:spLocks noChangeArrowheads="1"/>
          </p:cNvSpPr>
          <p:nvPr/>
        </p:nvSpPr>
        <p:spPr bwMode="auto">
          <a:xfrm>
            <a:off x="6635750" y="23685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sp>
        <p:nvSpPr>
          <p:cNvPr id="35847" name="Line 9"/>
          <p:cNvSpPr>
            <a:spLocks noChangeShapeType="1"/>
          </p:cNvSpPr>
          <p:nvPr/>
        </p:nvSpPr>
        <p:spPr bwMode="auto">
          <a:xfrm flipH="1">
            <a:off x="2374900" y="17589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8" name="Line 10"/>
          <p:cNvSpPr>
            <a:spLocks noChangeShapeType="1"/>
          </p:cNvSpPr>
          <p:nvPr/>
        </p:nvSpPr>
        <p:spPr bwMode="auto">
          <a:xfrm>
            <a:off x="5808663" y="17573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9" name="Text Box 11"/>
          <p:cNvSpPr txBox="1">
            <a:spLocks noChangeArrowheads="1"/>
          </p:cNvSpPr>
          <p:nvPr/>
        </p:nvSpPr>
        <p:spPr bwMode="auto">
          <a:xfrm>
            <a:off x="463550" y="3619500"/>
            <a:ext cx="2060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circuit-switch</a:t>
            </a:r>
            <a:r>
              <a:rPr lang="en-US" altLang="x-none" sz="1800" dirty="0">
                <a:ea typeface="宋体" charset="-122"/>
              </a:rPr>
              <a:t>ed</a:t>
            </a:r>
            <a:br>
              <a:rPr lang="en-US" altLang="x-none" sz="1800" dirty="0"/>
            </a:br>
            <a:r>
              <a:rPr lang="en-US" altLang="x-none" sz="1800" dirty="0"/>
              <a:t>networks</a:t>
            </a:r>
            <a:br>
              <a:rPr lang="en-US" altLang="x-none" sz="1800" dirty="0"/>
            </a:br>
            <a:r>
              <a:rPr lang="en-US" altLang="x-none" sz="1800" dirty="0"/>
              <a:t>(e.g., telephone)</a:t>
            </a:r>
            <a:endParaRPr lang="en-US" altLang="x-none" sz="2800" i="1" dirty="0">
              <a:solidFill>
                <a:srgbClr val="000000"/>
              </a:solidFill>
            </a:endParaRPr>
          </a:p>
        </p:txBody>
      </p:sp>
      <p:sp>
        <p:nvSpPr>
          <p:cNvPr id="35850" name="Text Box 12"/>
          <p:cNvSpPr txBox="1">
            <a:spLocks noChangeArrowheads="1"/>
          </p:cNvSpPr>
          <p:nvPr/>
        </p:nvSpPr>
        <p:spPr bwMode="auto">
          <a:xfrm>
            <a:off x="3289300" y="3587750"/>
            <a:ext cx="3346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packet-switch</a:t>
            </a:r>
            <a:r>
              <a:rPr lang="en-US" altLang="x-none" sz="1800" dirty="0">
                <a:ea typeface="宋体" charset="-122"/>
              </a:rPr>
              <a:t>ed</a:t>
            </a:r>
            <a:br>
              <a:rPr lang="en-US" altLang="x-none" sz="1800" dirty="0"/>
            </a:br>
            <a:r>
              <a:rPr lang="en-US" altLang="x-none" sz="1800" dirty="0"/>
              <a:t> networks</a:t>
            </a:r>
            <a:br>
              <a:rPr lang="en-US" altLang="x-none" sz="1800" dirty="0"/>
            </a:br>
            <a:r>
              <a:rPr lang="en-US" altLang="x-none" sz="1800" dirty="0"/>
              <a:t>(e.g., Internet)</a:t>
            </a:r>
            <a:endParaRPr lang="en-US" altLang="x-none" sz="2800" i="1" dirty="0">
              <a:solidFill>
                <a:srgbClr val="000000"/>
              </a:solidFill>
            </a:endParaRPr>
          </a:p>
        </p:txBody>
      </p:sp>
      <p:sp>
        <p:nvSpPr>
          <p:cNvPr id="35851" name="Line 13"/>
          <p:cNvSpPr>
            <a:spLocks noChangeShapeType="1"/>
          </p:cNvSpPr>
          <p:nvPr/>
        </p:nvSpPr>
        <p:spPr bwMode="auto">
          <a:xfrm flipH="1">
            <a:off x="1311275" y="3054350"/>
            <a:ext cx="1212850" cy="6159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52" name="Line 14"/>
          <p:cNvSpPr>
            <a:spLocks noChangeShapeType="1"/>
          </p:cNvSpPr>
          <p:nvPr/>
        </p:nvSpPr>
        <p:spPr bwMode="auto">
          <a:xfrm>
            <a:off x="2752725" y="3060700"/>
            <a:ext cx="1454150"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extLst>
      <p:ext uri="{BB962C8B-B14F-4D97-AF65-F5344CB8AC3E}">
        <p14:creationId xmlns:p14="http://schemas.microsoft.com/office/powerpoint/2010/main" val="113364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9A00FA61-8D13-8545-9FE5-B526EFBA9110}" type="slidenum">
              <a:rPr lang="en-US" altLang="x-none" sz="1200">
                <a:latin typeface="Tahoma" charset="0"/>
              </a:rPr>
              <a:pPr/>
              <a:t>89</a:t>
            </a:fld>
            <a:endParaRPr lang="en-US" altLang="x-none" sz="1200">
              <a:latin typeface="Tahoma" charset="0"/>
            </a:endParaRPr>
          </a:p>
        </p:txBody>
      </p:sp>
      <p:sp>
        <p:nvSpPr>
          <p:cNvPr id="37890"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37891"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a:t>
            </a:r>
            <a:r>
              <a:rPr lang="en-US" altLang="zh-CN" sz="2800" dirty="0"/>
              <a:t>.</a:t>
            </a:r>
            <a:r>
              <a:rPr lang="en-US" altLang="x-none" sz="2800" dirty="0"/>
              <a:t>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rgbClr val="C00000"/>
              </a:buClr>
              <a:buSzPct val="95000"/>
              <a:buFont typeface="Wingdings" charset="2"/>
              <a:buChar char="Ø"/>
            </a:pPr>
            <a:r>
              <a:rPr lang="en-US" altLang="x-none" sz="2800" i="1" dirty="0">
                <a:solidFill>
                  <a:srgbClr val="C00000"/>
                </a:solidFill>
              </a:rPr>
              <a:t>A taxonomy of communication networks</a:t>
            </a:r>
          </a:p>
          <a:p>
            <a:pPr lvl="1" algn="l">
              <a:spcBef>
                <a:spcPct val="20000"/>
              </a:spcBef>
              <a:buClr>
                <a:srgbClr val="C00000"/>
              </a:buClr>
              <a:buSzPct val="95000"/>
              <a:buFont typeface="Wingdings" charset="2"/>
              <a:buChar char="Ø"/>
            </a:pPr>
            <a:r>
              <a:rPr lang="en-US" altLang="x-none" sz="2400" i="1" dirty="0">
                <a:solidFill>
                  <a:srgbClr val="C00000"/>
                </a:solidFill>
              </a:rPr>
              <a:t>circuit switch</a:t>
            </a:r>
            <a:r>
              <a:rPr lang="en-US" altLang="x-none" sz="2400" i="1" dirty="0">
                <a:solidFill>
                  <a:srgbClr val="C00000"/>
                </a:solidFill>
                <a:ea typeface="宋体" charset="-122"/>
              </a:rPr>
              <a:t>ed</a:t>
            </a:r>
            <a:r>
              <a:rPr lang="en-US" altLang="zh-CN" sz="2400" i="1" dirty="0">
                <a:solidFill>
                  <a:srgbClr val="C00000"/>
                </a:solidFill>
                <a:ea typeface="宋体" charset="-122"/>
              </a:rPr>
              <a:t> </a:t>
            </a:r>
            <a:r>
              <a:rPr lang="en-US" altLang="x-none" sz="2400" i="1" dirty="0">
                <a:solidFill>
                  <a:srgbClr val="C00000"/>
                </a:solidFill>
              </a:rPr>
              <a:t>networks</a:t>
            </a:r>
          </a:p>
        </p:txBody>
      </p:sp>
    </p:spTree>
    <p:extLst>
      <p:ext uri="{BB962C8B-B14F-4D97-AF65-F5344CB8AC3E}">
        <p14:creationId xmlns:p14="http://schemas.microsoft.com/office/powerpoint/2010/main" val="3073472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Be</a:t>
            </a:r>
            <a:r>
              <a:rPr lang="zh-CN" altLang="en-US" dirty="0"/>
              <a:t> </a:t>
            </a:r>
            <a:r>
              <a:rPr lang="en-US" altLang="zh-CN" dirty="0"/>
              <a:t>an</a:t>
            </a:r>
            <a:r>
              <a:rPr lang="zh-CN" altLang="en-US" dirty="0"/>
              <a:t> </a:t>
            </a:r>
            <a:r>
              <a:rPr lang="en-US" altLang="zh-CN" dirty="0"/>
              <a:t>entrepreneur</a:t>
            </a:r>
            <a:r>
              <a:rPr lang="zh-CN" altLang="en-US" dirty="0"/>
              <a:t> </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9</a:t>
            </a:fld>
            <a:endParaRPr lang="en-US" altLang="x-none"/>
          </a:p>
        </p:txBody>
      </p:sp>
      <p:pic>
        <p:nvPicPr>
          <p:cNvPr id="6" name="Picture 5">
            <a:extLst>
              <a:ext uri="{FF2B5EF4-FFF2-40B4-BE49-F238E27FC236}">
                <a16:creationId xmlns:a16="http://schemas.microsoft.com/office/drawing/2014/main" id="{239A66D0-D5E0-294F-B5D6-AC5CD4457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5550" y="2352040"/>
            <a:ext cx="2667000" cy="1778000"/>
          </a:xfrm>
          <a:prstGeom prst="rect">
            <a:avLst/>
          </a:prstGeom>
        </p:spPr>
      </p:pic>
      <p:pic>
        <p:nvPicPr>
          <p:cNvPr id="7" name="Picture 6">
            <a:extLst>
              <a:ext uri="{FF2B5EF4-FFF2-40B4-BE49-F238E27FC236}">
                <a16:creationId xmlns:a16="http://schemas.microsoft.com/office/drawing/2014/main" id="{6B8062B5-DE04-D645-A548-24890BBB1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9910" y="2673350"/>
            <a:ext cx="2971800" cy="1135380"/>
          </a:xfrm>
          <a:prstGeom prst="rect">
            <a:avLst/>
          </a:prstGeom>
        </p:spPr>
      </p:pic>
      <p:pic>
        <p:nvPicPr>
          <p:cNvPr id="8" name="图片 6">
            <a:extLst>
              <a:ext uri="{FF2B5EF4-FFF2-40B4-BE49-F238E27FC236}">
                <a16:creationId xmlns:a16="http://schemas.microsoft.com/office/drawing/2014/main" id="{4610A468-1EBB-954F-A973-C2EEC9818C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8862" y="4239795"/>
            <a:ext cx="2421614" cy="1878532"/>
          </a:xfrm>
          <a:prstGeom prst="rect">
            <a:avLst/>
          </a:prstGeom>
        </p:spPr>
      </p:pic>
      <p:pic>
        <p:nvPicPr>
          <p:cNvPr id="9" name="图片 8">
            <a:extLst>
              <a:ext uri="{FF2B5EF4-FFF2-40B4-BE49-F238E27FC236}">
                <a16:creationId xmlns:a16="http://schemas.microsoft.com/office/drawing/2014/main" id="{3ED43868-D5A8-9644-B37F-A99A28CCE3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2735" y="4202371"/>
            <a:ext cx="2180365" cy="1883042"/>
          </a:xfrm>
          <a:prstGeom prst="rect">
            <a:avLst/>
          </a:prstGeom>
        </p:spPr>
      </p:pic>
    </p:spTree>
    <p:extLst>
      <p:ext uri="{BB962C8B-B14F-4D97-AF65-F5344CB8AC3E}">
        <p14:creationId xmlns:p14="http://schemas.microsoft.com/office/powerpoint/2010/main" val="7701066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E1A9BF7-97F4-6B4E-9A75-B390663964E9}" type="slidenum">
              <a:rPr lang="en-US" altLang="x-none" sz="1200">
                <a:latin typeface="Tahoma" charset="0"/>
              </a:rPr>
              <a:pPr/>
              <a:t>90</a:t>
            </a:fld>
            <a:endParaRPr lang="en-US" altLang="x-none" sz="1200">
              <a:latin typeface="Tahoma" charset="0"/>
            </a:endParaRPr>
          </a:p>
        </p:txBody>
      </p:sp>
      <p:sp>
        <p:nvSpPr>
          <p:cNvPr id="39938"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Circuit Switching</a:t>
            </a:r>
            <a:endParaRPr lang="en-US" altLang="x-none" sz="4000" u="sng">
              <a:solidFill>
                <a:schemeClr val="accent2"/>
              </a:solidFill>
            </a:endParaRPr>
          </a:p>
        </p:txBody>
      </p:sp>
      <p:sp>
        <p:nvSpPr>
          <p:cNvPr id="39939" name="Rectangle 5"/>
          <p:cNvSpPr>
            <a:spLocks noChangeArrowheads="1"/>
          </p:cNvSpPr>
          <p:nvPr/>
        </p:nvSpPr>
        <p:spPr bwMode="auto">
          <a:xfrm>
            <a:off x="533400" y="1600200"/>
            <a:ext cx="38100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Each link has a number of “</a:t>
            </a:r>
            <a:r>
              <a:rPr lang="en-US" altLang="zh-CN" sz="2400" dirty="0">
                <a:solidFill>
                  <a:schemeClr val="accent2"/>
                </a:solidFill>
                <a:ea typeface="宋体" charset="-122"/>
              </a:rPr>
              <a:t>circuits</a:t>
            </a:r>
            <a:r>
              <a:rPr lang="en-US" altLang="zh-CN" sz="2400" dirty="0">
                <a:ea typeface="宋体" charset="-122"/>
              </a:rPr>
              <a:t>”</a:t>
            </a: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sometime we refer to a “circuit” as a channel or a line</a:t>
            </a:r>
          </a:p>
          <a:p>
            <a:pPr lvl="1" algn="l">
              <a:spcBef>
                <a:spcPct val="20000"/>
              </a:spcBef>
              <a:buClr>
                <a:schemeClr val="accent2"/>
              </a:buClr>
              <a:buSzPct val="75000"/>
              <a:buFont typeface="ZapfDingbats" charset="0"/>
              <a:buChar char="m"/>
            </a:pPr>
            <a:endParaRPr lang="en-US" altLang="zh-CN" sz="2000" dirty="0">
              <a:ea typeface="宋体" charset="-122"/>
            </a:endParaRPr>
          </a:p>
          <a:p>
            <a:pPr algn="l">
              <a:spcBef>
                <a:spcPct val="20000"/>
              </a:spcBef>
              <a:buClr>
                <a:schemeClr val="accent2"/>
              </a:buClr>
              <a:buSzPct val="85000"/>
              <a:buFont typeface="Wingdings" pitchFamily="2" charset="2"/>
              <a:buChar char="q"/>
            </a:pPr>
            <a:r>
              <a:rPr lang="en-US" altLang="zh-CN" sz="2400" dirty="0">
                <a:ea typeface="宋体" charset="-122"/>
              </a:rPr>
              <a:t>An e</a:t>
            </a:r>
            <a:r>
              <a:rPr lang="en-US" altLang="x-none" sz="2400" dirty="0"/>
              <a:t>nd-to-end </a:t>
            </a:r>
            <a:r>
              <a:rPr lang="en-US" altLang="zh-CN" sz="2400" dirty="0">
                <a:ea typeface="宋体" charset="-122"/>
              </a:rPr>
              <a:t>connection reserves one “circuit” at each link</a:t>
            </a:r>
            <a:endParaRPr lang="en-US" altLang="zh-CN" sz="2000" dirty="0">
              <a:ea typeface="宋体" charset="-122"/>
            </a:endParaRPr>
          </a:p>
        </p:txBody>
      </p:sp>
      <p:graphicFrame>
        <p:nvGraphicFramePr>
          <p:cNvPr id="39940" name="Object 229"/>
          <p:cNvGraphicFramePr>
            <a:graphicFrameLocks noChangeAspect="1"/>
          </p:cNvGraphicFramePr>
          <p:nvPr/>
        </p:nvGraphicFramePr>
        <p:xfrm>
          <a:off x="4273550" y="1500188"/>
          <a:ext cx="4867275" cy="4068762"/>
        </p:xfrm>
        <a:graphic>
          <a:graphicData uri="http://schemas.openxmlformats.org/presentationml/2006/ole">
            <mc:AlternateContent xmlns:mc="http://schemas.openxmlformats.org/markup-compatibility/2006">
              <mc:Choice xmlns:v="urn:schemas-microsoft-com:vml" Requires="v">
                <p:oleObj spid="_x0000_s137225" name="Photo Editor Photo" r:id="rId4" imgW="11155332" imgH="9326277" progId="MSPhotoEd.3">
                  <p:embed/>
                </p:oleObj>
              </mc:Choice>
              <mc:Fallback>
                <p:oleObj name="Photo Editor Photo" r:id="rId4" imgW="11155332" imgH="9326277" progId="MSPhotoEd.3">
                  <p:embed/>
                  <p:pic>
                    <p:nvPicPr>
                      <p:cNvPr id="39940" name="Object 2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50" y="1500188"/>
                        <a:ext cx="4867275"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9941" name="Text Box 230"/>
          <p:cNvSpPr txBox="1">
            <a:spLocks noChangeArrowheads="1"/>
          </p:cNvSpPr>
          <p:nvPr/>
        </p:nvSpPr>
        <p:spPr bwMode="auto">
          <a:xfrm>
            <a:off x="463550" y="6178550"/>
            <a:ext cx="5578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zh-CN" sz="1600">
                <a:ea typeface="宋体" charset="-122"/>
              </a:rPr>
              <a:t>First commercial telephone switchboard was </a:t>
            </a:r>
            <a:r>
              <a:rPr lang="en-US" altLang="x-none" sz="1600"/>
              <a:t>opened in </a:t>
            </a:r>
            <a:br>
              <a:rPr lang="en-US" altLang="x-none" sz="1600"/>
            </a:br>
            <a:r>
              <a:rPr lang="en-US" altLang="x-none" sz="1600"/>
              <a:t>1878 to serve the 21 telephone customers in New Haven</a:t>
            </a:r>
          </a:p>
        </p:txBody>
      </p:sp>
      <p:pic>
        <p:nvPicPr>
          <p:cNvPr id="39942"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43625" y="4900613"/>
            <a:ext cx="29781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8010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33895F5-5548-6D43-8782-ECD5BEE600F0}" type="slidenum">
              <a:rPr lang="en-US" altLang="x-none" sz="1200">
                <a:latin typeface="Tahoma" charset="0"/>
              </a:rPr>
              <a:pPr/>
              <a:t>91</a:t>
            </a:fld>
            <a:endParaRPr lang="en-US" altLang="x-none" sz="1200">
              <a:latin typeface="Tahoma" charset="0"/>
            </a:endParaRPr>
          </a:p>
        </p:txBody>
      </p:sp>
      <p:sp>
        <p:nvSpPr>
          <p:cNvPr id="41986" name="Rectangle 4"/>
          <p:cNvSpPr>
            <a:spLocks noChangeArrowheads="1"/>
          </p:cNvSpPr>
          <p:nvPr/>
        </p:nvSpPr>
        <p:spPr bwMode="auto">
          <a:xfrm>
            <a:off x="533400" y="228600"/>
            <a:ext cx="8083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Circuit Switching: Resources/Circuits </a:t>
            </a:r>
            <a:br>
              <a:rPr lang="en-US" altLang="x-none" sz="3200" u="sng">
                <a:solidFill>
                  <a:schemeClr val="accent2"/>
                </a:solidFill>
              </a:rPr>
            </a:br>
            <a:r>
              <a:rPr lang="en-US" altLang="x-none" sz="3200" u="sng">
                <a:solidFill>
                  <a:schemeClr val="accent2"/>
                </a:solidFill>
              </a:rPr>
              <a:t>(Frequency</a:t>
            </a:r>
            <a:r>
              <a:rPr lang="en-US" altLang="zh-CN" sz="3200" u="sng">
                <a:solidFill>
                  <a:schemeClr val="accent2"/>
                </a:solidFill>
                <a:ea typeface="宋体" charset="-122"/>
              </a:rPr>
              <a:t>, </a:t>
            </a:r>
            <a:r>
              <a:rPr lang="en-US" altLang="x-none" sz="3200" u="sng">
                <a:solidFill>
                  <a:schemeClr val="accent2"/>
                </a:solidFill>
              </a:rPr>
              <a:t>Time</a:t>
            </a:r>
            <a:r>
              <a:rPr lang="en-US" altLang="zh-CN" sz="3200" u="sng">
                <a:solidFill>
                  <a:schemeClr val="accent2"/>
                </a:solidFill>
                <a:ea typeface="宋体" charset="-122"/>
              </a:rPr>
              <a:t> and others</a:t>
            </a:r>
            <a:r>
              <a:rPr lang="en-US" altLang="x-none" sz="3200" u="sng">
                <a:solidFill>
                  <a:schemeClr val="accent2"/>
                </a:solidFill>
              </a:rPr>
              <a:t>)</a:t>
            </a:r>
            <a:endParaRPr lang="en-US" altLang="x-none" sz="3600" u="sng">
              <a:solidFill>
                <a:schemeClr val="accent2"/>
              </a:solidFill>
            </a:endParaRPr>
          </a:p>
        </p:txBody>
      </p:sp>
      <p:sp>
        <p:nvSpPr>
          <p:cNvPr id="41987" name="Rectangle 5"/>
          <p:cNvSpPr>
            <a:spLocks noChangeArrowheads="1"/>
          </p:cNvSpPr>
          <p:nvPr/>
        </p:nvSpPr>
        <p:spPr bwMode="auto">
          <a:xfrm>
            <a:off x="539750" y="1454150"/>
            <a:ext cx="29781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t>Divide link resource into </a:t>
            </a:r>
            <a:r>
              <a:rPr lang="ja-JP" altLang="en-US" sz="2000"/>
              <a:t>“</a:t>
            </a:r>
            <a:r>
              <a:rPr lang="en-US" altLang="ja-JP" sz="2000" dirty="0"/>
              <a:t>circuits</a:t>
            </a:r>
            <a:r>
              <a:rPr lang="ja-JP" altLang="en-US" sz="2000"/>
              <a:t>”</a:t>
            </a:r>
            <a:endParaRPr lang="en-US" altLang="ja-JP" sz="2000" dirty="0"/>
          </a:p>
          <a:p>
            <a:pPr marL="800100" lvl="1" indent="-342900" algn="l">
              <a:spcBef>
                <a:spcPct val="20000"/>
              </a:spcBef>
              <a:buClr>
                <a:schemeClr val="accent2"/>
              </a:buClr>
              <a:buSzPct val="75000"/>
              <a:buFont typeface="Courier New" panose="02070309020205020404" pitchFamily="49" charset="0"/>
              <a:buChar char="o"/>
            </a:pPr>
            <a:r>
              <a:rPr lang="en-US" altLang="x-none" sz="2000" dirty="0"/>
              <a:t>frequency division multiplexing  (FDM)</a:t>
            </a:r>
          </a:p>
          <a:p>
            <a:pPr marL="800100" lvl="1" indent="-342900" algn="l">
              <a:spcBef>
                <a:spcPct val="20000"/>
              </a:spcBef>
              <a:buClr>
                <a:schemeClr val="accent2"/>
              </a:buClr>
              <a:buSzPct val="75000"/>
              <a:buFont typeface="Courier New" panose="02070309020205020404" pitchFamily="49" charset="0"/>
              <a:buChar char="o"/>
            </a:pPr>
            <a:r>
              <a:rPr lang="en-US" altLang="x-none" sz="2000" dirty="0"/>
              <a:t>time division multiplexing (TDM)</a:t>
            </a:r>
            <a:endParaRPr lang="en-US" altLang="zh-CN" sz="2000" dirty="0">
              <a:ea typeface="宋体" charset="-122"/>
            </a:endParaRP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others such as code division multiplexing (CDM), color/lambda division</a:t>
            </a:r>
            <a:endParaRPr lang="en-US" altLang="x-none" sz="1800" dirty="0"/>
          </a:p>
        </p:txBody>
      </p:sp>
      <p:graphicFrame>
        <p:nvGraphicFramePr>
          <p:cNvPr id="41988" name="Object 9"/>
          <p:cNvGraphicFramePr>
            <a:graphicFrameLocks noChangeAspect="1"/>
          </p:cNvGraphicFramePr>
          <p:nvPr/>
        </p:nvGraphicFramePr>
        <p:xfrm>
          <a:off x="3282950" y="1641475"/>
          <a:ext cx="5486400" cy="4232275"/>
        </p:xfrm>
        <a:graphic>
          <a:graphicData uri="http://schemas.openxmlformats.org/presentationml/2006/ole">
            <mc:AlternateContent xmlns:mc="http://schemas.openxmlformats.org/markup-compatibility/2006">
              <mc:Choice xmlns:v="urn:schemas-microsoft-com:vml" Requires="v">
                <p:oleObj spid="_x0000_s138249" name="Photo Editor Photo" r:id="rId4" imgW="9000000" imgH="6942857" progId="MSPhotoEd.3">
                  <p:embed/>
                </p:oleObj>
              </mc:Choice>
              <mc:Fallback>
                <p:oleObj name="Photo Editor Photo" r:id="rId4" imgW="9000000" imgH="6942857" progId="MSPhotoEd.3">
                  <p:embed/>
                  <p:pic>
                    <p:nvPicPr>
                      <p:cNvPr id="41988"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950" y="1641475"/>
                        <a:ext cx="5486400" cy="423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50659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280E818-B2E8-2F4A-BB54-89080E550402}" type="slidenum">
              <a:rPr lang="en-US" altLang="x-none" sz="1200">
                <a:latin typeface="Tahoma" charset="0"/>
              </a:rPr>
              <a:pPr/>
              <a:t>92</a:t>
            </a:fld>
            <a:endParaRPr lang="en-US" altLang="x-none" sz="1200">
              <a:latin typeface="Tahoma" charset="0"/>
            </a:endParaRPr>
          </a:p>
        </p:txBody>
      </p:sp>
      <p:sp>
        <p:nvSpPr>
          <p:cNvPr id="44034" name="Rectangle 2"/>
          <p:cNvSpPr>
            <a:spLocks noGrp="1" noChangeArrowheads="1"/>
          </p:cNvSpPr>
          <p:nvPr>
            <p:ph type="title"/>
          </p:nvPr>
        </p:nvSpPr>
        <p:spPr/>
        <p:txBody>
          <a:bodyPr/>
          <a:lstStyle/>
          <a:p>
            <a:r>
              <a:rPr lang="en-US" altLang="x-none" sz="3200">
                <a:ea typeface="ＭＳ Ｐゴシック" charset="-128"/>
              </a:rPr>
              <a:t>Circuit Switching: The Process</a:t>
            </a:r>
          </a:p>
        </p:txBody>
      </p:sp>
      <p:sp>
        <p:nvSpPr>
          <p:cNvPr id="44035"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Three phases</a:t>
            </a:r>
          </a:p>
          <a:p>
            <a:pPr lvl="1">
              <a:buFont typeface="Courier New" panose="02070309020205020404" pitchFamily="49" charset="0"/>
              <a:buChar char="o"/>
            </a:pPr>
            <a:r>
              <a:rPr lang="en-US" altLang="x-none" dirty="0">
                <a:ea typeface="ＭＳ Ｐゴシック" charset="-128"/>
              </a:rPr>
              <a:t>circuit establishment</a:t>
            </a:r>
          </a:p>
          <a:p>
            <a:pPr lvl="1">
              <a:buFont typeface="Courier New" panose="02070309020205020404" pitchFamily="49" charset="0"/>
              <a:buChar char="o"/>
            </a:pPr>
            <a:r>
              <a:rPr lang="en-US" altLang="x-none" dirty="0">
                <a:ea typeface="ＭＳ Ｐゴシック" charset="-128"/>
              </a:rPr>
              <a:t>data transfer</a:t>
            </a:r>
          </a:p>
          <a:p>
            <a:pPr lvl="1">
              <a:buFont typeface="Courier New" panose="02070309020205020404" pitchFamily="49" charset="0"/>
              <a:buChar char="o"/>
            </a:pPr>
            <a:r>
              <a:rPr lang="en-US" altLang="x-none" dirty="0">
                <a:ea typeface="ＭＳ Ｐゴシック" charset="-128"/>
              </a:rPr>
              <a:t>circuit termination</a:t>
            </a:r>
          </a:p>
        </p:txBody>
      </p:sp>
    </p:spTree>
    <p:extLst>
      <p:ext uri="{BB962C8B-B14F-4D97-AF65-F5344CB8AC3E}">
        <p14:creationId xmlns:p14="http://schemas.microsoft.com/office/powerpoint/2010/main" val="30139567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3FF60938-941C-5344-91DF-2FF43D32F756}" type="slidenum">
              <a:rPr lang="en-US" altLang="x-none" sz="1200">
                <a:latin typeface="Tahoma" charset="0"/>
              </a:rPr>
              <a:pPr/>
              <a:t>93</a:t>
            </a:fld>
            <a:endParaRPr lang="en-US" altLang="x-none" sz="1200">
              <a:latin typeface="Tahoma" charset="0"/>
            </a:endParaRPr>
          </a:p>
        </p:txBody>
      </p:sp>
      <p:sp>
        <p:nvSpPr>
          <p:cNvPr id="46082" name="Rectangle 3"/>
          <p:cNvSpPr>
            <a:spLocks noChangeArrowheads="1"/>
          </p:cNvSpPr>
          <p:nvPr/>
        </p:nvSpPr>
        <p:spPr bwMode="auto">
          <a:xfrm>
            <a:off x="4267200" y="1714500"/>
            <a:ext cx="0" cy="11113"/>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3" name="Rectangle 4"/>
          <p:cNvSpPr>
            <a:spLocks noChangeArrowheads="1"/>
          </p:cNvSpPr>
          <p:nvPr/>
        </p:nvSpPr>
        <p:spPr bwMode="auto">
          <a:xfrm>
            <a:off x="4267200" y="1773238"/>
            <a:ext cx="0" cy="11112"/>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4" name="Rectangle 5"/>
          <p:cNvSpPr>
            <a:spLocks noChangeArrowheads="1"/>
          </p:cNvSpPr>
          <p:nvPr/>
        </p:nvSpPr>
        <p:spPr bwMode="auto">
          <a:xfrm>
            <a:off x="1068388" y="19208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5" name="Rectangle 6"/>
          <p:cNvSpPr>
            <a:spLocks noChangeArrowheads="1"/>
          </p:cNvSpPr>
          <p:nvPr/>
        </p:nvSpPr>
        <p:spPr bwMode="auto">
          <a:xfrm>
            <a:off x="1793875" y="20732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6" name="Rectangle 7"/>
          <p:cNvSpPr>
            <a:spLocks noChangeArrowheads="1"/>
          </p:cNvSpPr>
          <p:nvPr/>
        </p:nvSpPr>
        <p:spPr bwMode="auto">
          <a:xfrm>
            <a:off x="1068388" y="19970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7" name="Rectangle 8"/>
          <p:cNvSpPr>
            <a:spLocks noChangeArrowheads="1"/>
          </p:cNvSpPr>
          <p:nvPr/>
        </p:nvSpPr>
        <p:spPr bwMode="auto">
          <a:xfrm>
            <a:off x="1793875" y="2151063"/>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8" name="Rectangle 9"/>
          <p:cNvSpPr>
            <a:spLocks noChangeArrowheads="1"/>
          </p:cNvSpPr>
          <p:nvPr/>
        </p:nvSpPr>
        <p:spPr bwMode="auto">
          <a:xfrm>
            <a:off x="1068388" y="309245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9" name="Rectangle 10"/>
          <p:cNvSpPr>
            <a:spLocks noChangeArrowheads="1"/>
          </p:cNvSpPr>
          <p:nvPr/>
        </p:nvSpPr>
        <p:spPr bwMode="auto">
          <a:xfrm>
            <a:off x="3155950" y="35258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0" name="Rectangle 11"/>
          <p:cNvSpPr>
            <a:spLocks noChangeArrowheads="1"/>
          </p:cNvSpPr>
          <p:nvPr/>
        </p:nvSpPr>
        <p:spPr bwMode="auto">
          <a:xfrm>
            <a:off x="1068388" y="38179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1" name="Rectangle 12"/>
          <p:cNvSpPr>
            <a:spLocks noChangeArrowheads="1"/>
          </p:cNvSpPr>
          <p:nvPr/>
        </p:nvSpPr>
        <p:spPr bwMode="auto">
          <a:xfrm>
            <a:off x="3155950" y="426402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2" name="Line 16"/>
          <p:cNvSpPr>
            <a:spLocks noChangeShapeType="1"/>
          </p:cNvSpPr>
          <p:nvPr/>
        </p:nvSpPr>
        <p:spPr bwMode="auto">
          <a:xfrm>
            <a:off x="3733800" y="297180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93" name="Line 18"/>
          <p:cNvSpPr>
            <a:spLocks noChangeShapeType="1"/>
          </p:cNvSpPr>
          <p:nvPr/>
        </p:nvSpPr>
        <p:spPr bwMode="auto">
          <a:xfrm flipH="1">
            <a:off x="1987550" y="2800350"/>
            <a:ext cx="20638" cy="3835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112666" name="AutoShape 26"/>
          <p:cNvSpPr>
            <a:spLocks noChangeArrowheads="1"/>
          </p:cNvSpPr>
          <p:nvPr/>
        </p:nvSpPr>
        <p:spPr bwMode="auto">
          <a:xfrm rot="16200000" flipH="1">
            <a:off x="4447382" y="1529556"/>
            <a:ext cx="304800" cy="518318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69" name="AutoShape 29"/>
          <p:cNvSpPr>
            <a:spLocks noChangeArrowheads="1"/>
          </p:cNvSpPr>
          <p:nvPr/>
        </p:nvSpPr>
        <p:spPr bwMode="auto">
          <a:xfrm rot="5400000">
            <a:off x="2779713" y="23272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72" name="AutoShape 32"/>
          <p:cNvSpPr>
            <a:spLocks/>
          </p:cNvSpPr>
          <p:nvPr/>
        </p:nvSpPr>
        <p:spPr bwMode="auto">
          <a:xfrm>
            <a:off x="1758950" y="3130550"/>
            <a:ext cx="90488" cy="1066800"/>
          </a:xfrm>
          <a:prstGeom prst="leftBrace">
            <a:avLst>
              <a:gd name="adj1" fmla="val 98245"/>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establishment</a:t>
            </a:r>
            <a:r>
              <a:rPr lang="en-US" altLang="x-none" sz="1600">
                <a:latin typeface="新細明體" charset="-120"/>
              </a:rPr>
              <a:t>   </a:t>
            </a:r>
            <a:endParaRPr lang="en-US" altLang="x-none" sz="1600">
              <a:solidFill>
                <a:srgbClr val="000000"/>
              </a:solidFill>
              <a:latin typeface="新細明體" charset="-120"/>
            </a:endParaRPr>
          </a:p>
        </p:txBody>
      </p:sp>
      <p:grpSp>
        <p:nvGrpSpPr>
          <p:cNvPr id="2" name="Group 73"/>
          <p:cNvGrpSpPr>
            <a:grpSpLocks/>
          </p:cNvGrpSpPr>
          <p:nvPr/>
        </p:nvGrpSpPr>
        <p:grpSpPr bwMode="auto">
          <a:xfrm>
            <a:off x="1744663" y="4273550"/>
            <a:ext cx="5451475" cy="1770063"/>
            <a:chOff x="1099" y="2692"/>
            <a:chExt cx="3434" cy="1115"/>
          </a:xfrm>
        </p:grpSpPr>
        <p:sp>
          <p:nvSpPr>
            <p:cNvPr id="46125" name="AutoShape 14"/>
            <p:cNvSpPr>
              <a:spLocks noChangeArrowheads="1"/>
            </p:cNvSpPr>
            <p:nvPr/>
          </p:nvSpPr>
          <p:spPr bwMode="auto">
            <a:xfrm rot="5400000">
              <a:off x="2343" y="1617"/>
              <a:ext cx="1115" cy="3265"/>
            </a:xfrm>
            <a:prstGeom prst="parallelogram">
              <a:avLst>
                <a:gd name="adj" fmla="val 25000"/>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2400" i="1">
                  <a:solidFill>
                    <a:srgbClr val="000000"/>
                  </a:solidFill>
                  <a:latin typeface="Arial" charset="0"/>
                  <a:ea typeface="新細明體" charset="-120"/>
                </a:rPr>
                <a:t>DATA</a:t>
              </a:r>
            </a:p>
          </p:txBody>
        </p:sp>
        <p:sp>
          <p:nvSpPr>
            <p:cNvPr id="46126" name="AutoShape 33"/>
            <p:cNvSpPr>
              <a:spLocks/>
            </p:cNvSpPr>
            <p:nvPr/>
          </p:nvSpPr>
          <p:spPr bwMode="auto">
            <a:xfrm>
              <a:off x="1099" y="2739"/>
              <a:ext cx="48" cy="769"/>
            </a:xfrm>
            <a:prstGeom prst="leftBrace">
              <a:avLst>
                <a:gd name="adj1" fmla="val 13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data                  </a:t>
              </a:r>
              <a:br>
                <a:rPr lang="en-US" altLang="x-none" sz="1600"/>
              </a:br>
              <a:r>
                <a:rPr lang="en-US" altLang="x-none" sz="1600"/>
                <a:t> transmission</a:t>
              </a:r>
              <a:r>
                <a:rPr lang="en-US" altLang="x-none" sz="1600">
                  <a:latin typeface="新細明體" charset="-120"/>
                </a:rPr>
                <a:t>  </a:t>
              </a:r>
              <a:r>
                <a:rPr lang="en-US" altLang="x-none" sz="1600">
                  <a:solidFill>
                    <a:srgbClr val="000000"/>
                  </a:solidFill>
                  <a:latin typeface="新細明體" charset="-120"/>
                </a:rPr>
                <a:t>   </a:t>
              </a:r>
            </a:p>
          </p:txBody>
        </p:sp>
      </p:grpSp>
      <p:grpSp>
        <p:nvGrpSpPr>
          <p:cNvPr id="3" name="Group 72"/>
          <p:cNvGrpSpPr>
            <a:grpSpLocks/>
          </p:cNvGrpSpPr>
          <p:nvPr/>
        </p:nvGrpSpPr>
        <p:grpSpPr bwMode="auto">
          <a:xfrm>
            <a:off x="1744663" y="5643563"/>
            <a:ext cx="5446712" cy="763587"/>
            <a:chOff x="1099" y="3555"/>
            <a:chExt cx="3431" cy="481"/>
          </a:xfrm>
        </p:grpSpPr>
        <p:sp>
          <p:nvSpPr>
            <p:cNvPr id="46123" name="AutoShape 24"/>
            <p:cNvSpPr>
              <a:spLocks noChangeArrowheads="1"/>
            </p:cNvSpPr>
            <p:nvPr/>
          </p:nvSpPr>
          <p:spPr bwMode="auto">
            <a:xfrm rot="16200000" flipH="1">
              <a:off x="2782" y="2287"/>
              <a:ext cx="232" cy="3265"/>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124" name="AutoShape 34"/>
            <p:cNvSpPr>
              <a:spLocks/>
            </p:cNvSpPr>
            <p:nvPr/>
          </p:nvSpPr>
          <p:spPr bwMode="auto">
            <a:xfrm>
              <a:off x="1099" y="3555"/>
              <a:ext cx="48" cy="481"/>
            </a:xfrm>
            <a:prstGeom prst="leftBrace">
              <a:avLst>
                <a:gd name="adj1" fmla="val 8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termination</a:t>
              </a:r>
              <a:r>
                <a:rPr lang="en-US" altLang="x-none" sz="1600">
                  <a:latin typeface="新細明體" charset="-120"/>
                </a:rPr>
                <a:t>      </a:t>
              </a:r>
            </a:p>
          </p:txBody>
        </p:sp>
      </p:grpSp>
      <p:sp>
        <p:nvSpPr>
          <p:cNvPr id="46099" name="Text Box 49"/>
          <p:cNvSpPr txBox="1">
            <a:spLocks noChangeArrowheads="1"/>
          </p:cNvSpPr>
          <p:nvPr/>
        </p:nvSpPr>
        <p:spPr bwMode="auto">
          <a:xfrm>
            <a:off x="838200" y="1603375"/>
            <a:ext cx="7810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A</a:t>
            </a:r>
            <a:endParaRPr lang="en-US" altLang="x-none" sz="1400"/>
          </a:p>
        </p:txBody>
      </p:sp>
      <p:sp>
        <p:nvSpPr>
          <p:cNvPr id="46100" name="Text Box 50"/>
          <p:cNvSpPr txBox="1">
            <a:spLocks noChangeArrowheads="1"/>
          </p:cNvSpPr>
          <p:nvPr/>
        </p:nvSpPr>
        <p:spPr bwMode="auto">
          <a:xfrm>
            <a:off x="7554913" y="1603375"/>
            <a:ext cx="7508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B</a:t>
            </a:r>
            <a:endParaRPr lang="en-US" altLang="x-none" sz="1400"/>
          </a:p>
        </p:txBody>
      </p:sp>
      <p:sp>
        <p:nvSpPr>
          <p:cNvPr id="46101" name="Text Box 51"/>
          <p:cNvSpPr txBox="1">
            <a:spLocks noChangeArrowheads="1"/>
          </p:cNvSpPr>
          <p:nvPr/>
        </p:nvSpPr>
        <p:spPr bwMode="auto">
          <a:xfrm>
            <a:off x="32766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1</a:t>
            </a:r>
          </a:p>
        </p:txBody>
      </p:sp>
      <p:sp>
        <p:nvSpPr>
          <p:cNvPr id="46102" name="Text Box 52"/>
          <p:cNvSpPr txBox="1">
            <a:spLocks noChangeArrowheads="1"/>
          </p:cNvSpPr>
          <p:nvPr/>
        </p:nvSpPr>
        <p:spPr bwMode="auto">
          <a:xfrm>
            <a:off x="48768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2</a:t>
            </a:r>
          </a:p>
        </p:txBody>
      </p:sp>
      <p:grpSp>
        <p:nvGrpSpPr>
          <p:cNvPr id="4" name="Group 64"/>
          <p:cNvGrpSpPr>
            <a:grpSpLocks/>
          </p:cNvGrpSpPr>
          <p:nvPr/>
        </p:nvGrpSpPr>
        <p:grpSpPr bwMode="auto">
          <a:xfrm>
            <a:off x="2030413" y="2749550"/>
            <a:ext cx="7159625" cy="514350"/>
            <a:chOff x="1279" y="1826"/>
            <a:chExt cx="4510" cy="324"/>
          </a:xfrm>
        </p:grpSpPr>
        <p:sp>
          <p:nvSpPr>
            <p:cNvPr id="46119" name="Line 36"/>
            <p:cNvSpPr>
              <a:spLocks noChangeShapeType="1"/>
            </p:cNvSpPr>
            <p:nvPr/>
          </p:nvSpPr>
          <p:spPr bwMode="auto">
            <a:xfrm>
              <a:off x="1279" y="2026"/>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0" name="Line 37"/>
            <p:cNvSpPr>
              <a:spLocks noChangeShapeType="1"/>
            </p:cNvSpPr>
            <p:nvPr/>
          </p:nvSpPr>
          <p:spPr bwMode="auto">
            <a:xfrm>
              <a:off x="2345" y="2112"/>
              <a:ext cx="231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1" name="AutoShape 38"/>
            <p:cNvSpPr>
              <a:spLocks/>
            </p:cNvSpPr>
            <p:nvPr/>
          </p:nvSpPr>
          <p:spPr bwMode="auto">
            <a:xfrm>
              <a:off x="4656" y="2020"/>
              <a:ext cx="48" cy="96"/>
            </a:xfrm>
            <a:prstGeom prst="rightBrace">
              <a:avLst>
                <a:gd name="adj1" fmla="val 1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22" name="Text Box 54"/>
            <p:cNvSpPr txBox="1">
              <a:spLocks noChangeArrowheads="1"/>
            </p:cNvSpPr>
            <p:nvPr/>
          </p:nvSpPr>
          <p:spPr bwMode="auto">
            <a:xfrm>
              <a:off x="4728" y="1826"/>
              <a:ext cx="106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zh-CN" sz="1400">
                  <a:ea typeface="宋体" charset="-122"/>
                </a:rPr>
                <a:t>f</a:t>
              </a:r>
              <a:r>
                <a:rPr lang="en-US" altLang="x-none" sz="1400"/>
                <a:t>rom</a:t>
              </a:r>
              <a:r>
                <a:rPr lang="en-US" altLang="zh-CN" sz="1400">
                  <a:ea typeface="宋体" charset="-122"/>
                </a:rPr>
                <a:t> A</a:t>
              </a:r>
              <a:r>
                <a:rPr lang="en-US" altLang="x-none" sz="1400"/>
                <a:t> to </a:t>
              </a:r>
              <a:r>
                <a:rPr lang="en-US" altLang="zh-CN" sz="1400">
                  <a:ea typeface="宋体" charset="-122"/>
                </a:rPr>
                <a:t>Node 1</a:t>
              </a:r>
              <a:endParaRPr lang="en-US" altLang="x-none" sz="1400"/>
            </a:p>
          </p:txBody>
        </p:sp>
      </p:grpSp>
      <p:sp>
        <p:nvSpPr>
          <p:cNvPr id="112667" name="AutoShape 27"/>
          <p:cNvSpPr>
            <a:spLocks noChangeArrowheads="1"/>
          </p:cNvSpPr>
          <p:nvPr/>
        </p:nvSpPr>
        <p:spPr bwMode="auto">
          <a:xfrm rot="5400000">
            <a:off x="6235700" y="29368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5" name="Group 68"/>
          <p:cNvGrpSpPr>
            <a:grpSpLocks/>
          </p:cNvGrpSpPr>
          <p:nvPr/>
        </p:nvGrpSpPr>
        <p:grpSpPr bwMode="auto">
          <a:xfrm>
            <a:off x="2011363" y="3709988"/>
            <a:ext cx="7140575" cy="563562"/>
            <a:chOff x="1267" y="2404"/>
            <a:chExt cx="4498" cy="261"/>
          </a:xfrm>
        </p:grpSpPr>
        <p:sp>
          <p:nvSpPr>
            <p:cNvPr id="46115" name="Line 40"/>
            <p:cNvSpPr>
              <a:spLocks noChangeShapeType="1"/>
            </p:cNvSpPr>
            <p:nvPr/>
          </p:nvSpPr>
          <p:spPr bwMode="auto">
            <a:xfrm>
              <a:off x="4520" y="2522"/>
              <a:ext cx="138" cy="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6" name="Line 41"/>
            <p:cNvSpPr>
              <a:spLocks noChangeShapeType="1"/>
            </p:cNvSpPr>
            <p:nvPr/>
          </p:nvSpPr>
          <p:spPr bwMode="auto">
            <a:xfrm>
              <a:off x="1267" y="2644"/>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7" name="AutoShape 42"/>
            <p:cNvSpPr>
              <a:spLocks/>
            </p:cNvSpPr>
            <p:nvPr/>
          </p:nvSpPr>
          <p:spPr bwMode="auto">
            <a:xfrm>
              <a:off x="4674" y="2528"/>
              <a:ext cx="48" cy="137"/>
            </a:xfrm>
            <a:prstGeom prst="rightBrace">
              <a:avLst>
                <a:gd name="adj1" fmla="val 237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200" i="1">
                <a:solidFill>
                  <a:schemeClr val="tx2"/>
                </a:solidFill>
                <a:latin typeface="Arial" charset="0"/>
              </a:endParaRPr>
            </a:p>
          </p:txBody>
        </p:sp>
        <p:sp>
          <p:nvSpPr>
            <p:cNvPr id="46118" name="Text Box 55"/>
            <p:cNvSpPr txBox="1">
              <a:spLocks noChangeArrowheads="1"/>
            </p:cNvSpPr>
            <p:nvPr/>
          </p:nvSpPr>
          <p:spPr bwMode="auto">
            <a:xfrm>
              <a:off x="4704" y="2404"/>
              <a:ext cx="106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x-none" sz="1400"/>
                <a:t>from </a:t>
              </a:r>
              <a:r>
                <a:rPr lang="en-US" altLang="zh-CN" sz="1400">
                  <a:ea typeface="宋体" charset="-122"/>
                </a:rPr>
                <a:t>B</a:t>
              </a:r>
              <a:r>
                <a:rPr lang="en-US" altLang="x-none" sz="1400"/>
                <a:t> To </a:t>
              </a:r>
              <a:r>
                <a:rPr lang="en-US" altLang="zh-CN" sz="1400">
                  <a:ea typeface="宋体" charset="-122"/>
                </a:rPr>
                <a:t>A</a:t>
              </a:r>
              <a:endParaRPr lang="en-US" altLang="x-none" sz="1400"/>
            </a:p>
          </p:txBody>
        </p:sp>
      </p:grpSp>
      <p:sp>
        <p:nvSpPr>
          <p:cNvPr id="112668" name="AutoShape 28"/>
          <p:cNvSpPr>
            <a:spLocks noChangeArrowheads="1"/>
          </p:cNvSpPr>
          <p:nvPr/>
        </p:nvSpPr>
        <p:spPr bwMode="auto">
          <a:xfrm rot="5400000">
            <a:off x="4508500" y="2640013"/>
            <a:ext cx="182563" cy="1728787"/>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6" name="Group 67"/>
          <p:cNvGrpSpPr>
            <a:grpSpLocks/>
          </p:cNvGrpSpPr>
          <p:nvPr/>
        </p:nvGrpSpPr>
        <p:grpSpPr bwMode="auto">
          <a:xfrm>
            <a:off x="3733800" y="2520950"/>
            <a:ext cx="3054350" cy="908050"/>
            <a:chOff x="2352" y="1588"/>
            <a:chExt cx="1924" cy="572"/>
          </a:xfrm>
        </p:grpSpPr>
        <p:sp>
          <p:nvSpPr>
            <p:cNvPr id="46111" name="Line 57"/>
            <p:cNvSpPr>
              <a:spLocks noChangeShapeType="1"/>
            </p:cNvSpPr>
            <p:nvPr/>
          </p:nvSpPr>
          <p:spPr bwMode="auto">
            <a:xfrm flipV="1">
              <a:off x="2352" y="1684"/>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2" name="Line 58"/>
            <p:cNvSpPr>
              <a:spLocks noChangeShapeType="1"/>
            </p:cNvSpPr>
            <p:nvPr/>
          </p:nvSpPr>
          <p:spPr bwMode="auto">
            <a:xfrm flipV="1">
              <a:off x="2352" y="1776"/>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3" name="AutoShape 59"/>
            <p:cNvSpPr>
              <a:spLocks/>
            </p:cNvSpPr>
            <p:nvPr/>
          </p:nvSpPr>
          <p:spPr bwMode="auto">
            <a:xfrm>
              <a:off x="2736" y="1684"/>
              <a:ext cx="52" cy="96"/>
            </a:xfrm>
            <a:prstGeom prst="rightBrace">
              <a:avLst>
                <a:gd name="adj1" fmla="val 153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14" name="Text Box 60"/>
            <p:cNvSpPr txBox="1">
              <a:spLocks noChangeArrowheads="1"/>
            </p:cNvSpPr>
            <p:nvPr/>
          </p:nvSpPr>
          <p:spPr bwMode="auto">
            <a:xfrm>
              <a:off x="2771" y="1588"/>
              <a:ext cx="150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t>processing delay at Node 1</a:t>
              </a:r>
            </a:p>
          </p:txBody>
        </p:sp>
      </p:grpSp>
      <p:sp>
        <p:nvSpPr>
          <p:cNvPr id="46108" name="Text Box 63"/>
          <p:cNvSpPr txBox="1">
            <a:spLocks noChangeArrowheads="1"/>
          </p:cNvSpPr>
          <p:nvPr/>
        </p:nvSpPr>
        <p:spPr bwMode="auto">
          <a:xfrm>
            <a:off x="311150" y="439738"/>
            <a:ext cx="7877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2" tIns="45710" rIns="91422" bIns="4571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Timing Diagram of Circuit Switching</a:t>
            </a:r>
          </a:p>
        </p:txBody>
      </p:sp>
      <p:sp>
        <p:nvSpPr>
          <p:cNvPr id="46109" name="Line 69"/>
          <p:cNvSpPr>
            <a:spLocks noChangeShapeType="1"/>
          </p:cNvSpPr>
          <p:nvPr/>
        </p:nvSpPr>
        <p:spPr bwMode="auto">
          <a:xfrm>
            <a:off x="548640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110" name="Line 70"/>
          <p:cNvSpPr>
            <a:spLocks noChangeShapeType="1"/>
          </p:cNvSpPr>
          <p:nvPr/>
        </p:nvSpPr>
        <p:spPr bwMode="auto">
          <a:xfrm>
            <a:off x="716915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Tree>
    <p:extLst>
      <p:ext uri="{BB962C8B-B14F-4D97-AF65-F5344CB8AC3E}">
        <p14:creationId xmlns:p14="http://schemas.microsoft.com/office/powerpoint/2010/main" val="3498088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6" grpId="0" animBg="1"/>
      <p:bldP spid="112669" grpId="0" animBg="1"/>
      <p:bldP spid="112672" grpId="0" animBg="1"/>
      <p:bldP spid="112667" grpId="0" animBg="1"/>
      <p:bldP spid="112668" grpId="0" animBg="1"/>
    </p:bldLst>
  </p:timing>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11291</TotalTime>
  <Pages>23</Pages>
  <Words>5859</Words>
  <Application>Microsoft Macintosh PowerPoint</Application>
  <PresentationFormat>Custom</PresentationFormat>
  <Paragraphs>822</Paragraphs>
  <Slides>93</Slides>
  <Notes>78</Notes>
  <HiddenSlides>2</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2</vt:i4>
      </vt:variant>
      <vt:variant>
        <vt:lpstr>Slide Titles</vt:lpstr>
      </vt:variant>
      <vt:variant>
        <vt:i4>93</vt:i4>
      </vt:variant>
    </vt:vector>
  </HeadingPairs>
  <TitlesOfParts>
    <vt:vector size="108" baseType="lpstr">
      <vt:lpstr>ＭＳ Ｐゴシック</vt:lpstr>
      <vt:lpstr>新細明體</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Photo Editor Photo</vt:lpstr>
      <vt:lpstr>Computer Networks  and Network Security</vt:lpstr>
      <vt:lpstr>Outline</vt:lpstr>
      <vt:lpstr>Personnel</vt:lpstr>
      <vt:lpstr>Self-Introduction </vt:lpstr>
      <vt:lpstr>Textbook</vt:lpstr>
      <vt:lpstr>What are the Goals of this Course?</vt:lpstr>
      <vt:lpstr>Computer Networks and Network Security vs. Computer Networks and Communication</vt:lpstr>
      <vt:lpstr>Why Study Computer Networks?</vt:lpstr>
      <vt:lpstr>Why Study Computer Networks?</vt:lpstr>
      <vt:lpstr>Why Study Computer Networks?</vt:lpstr>
      <vt:lpstr>Why Study Computer Networks?</vt:lpstr>
      <vt:lpstr>What Do You Need To Do?</vt:lpstr>
      <vt:lpstr>What Do You Need To Do?</vt:lpstr>
      <vt:lpstr>How to Succeed in this Class?</vt:lpstr>
      <vt:lpstr>Class Project</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Internet in China</vt:lpstr>
      <vt:lpstr>What Will We Cover?</vt:lpstr>
      <vt:lpstr>What Will We Cover?</vt:lpstr>
      <vt:lpstr>Guest Lectures (Tentative Topics)</vt:lpstr>
      <vt:lpstr>Summary</vt:lpstr>
      <vt:lpstr>Recap</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Internet Traffic in Perspective</vt:lpstr>
      <vt:lpstr>Outline</vt:lpstr>
      <vt:lpstr>Scale</vt:lpstr>
      <vt:lpstr>Largest Internet Sites in the World </vt:lpstr>
      <vt:lpstr>Largest Internet Sites in the World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Recall: Internet Physical Infrastructure</vt:lpstr>
      <vt:lpstr>PowerPoint Presentation</vt:lpstr>
      <vt:lpstr>Outline</vt:lpstr>
      <vt:lpstr>Taxonomy of  Communication Networks </vt:lpstr>
      <vt:lpstr>PowerPoint Presentation</vt:lpstr>
      <vt:lpstr>PowerPoint Presentation</vt:lpstr>
      <vt:lpstr>PowerPoint Presentation</vt:lpstr>
      <vt:lpstr>PowerPoint Presentation</vt:lpstr>
      <vt:lpstr>Circuit Switching: The Process</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994</cp:revision>
  <cp:lastPrinted>2017-08-31T13:23:32Z</cp:lastPrinted>
  <dcterms:created xsi:type="dcterms:W3CDTF">1997-02-16T14:02:43Z</dcterms:created>
  <dcterms:modified xsi:type="dcterms:W3CDTF">2022-09-11T07:05:02Z</dcterms:modified>
</cp:coreProperties>
</file>